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4"/>
  </p:notesMasterIdLst>
  <p:sldIdLst>
    <p:sldId id="256" r:id="rId2"/>
    <p:sldId id="257" r:id="rId3"/>
    <p:sldId id="258" r:id="rId4"/>
    <p:sldId id="275" r:id="rId5"/>
    <p:sldId id="259" r:id="rId6"/>
    <p:sldId id="260" r:id="rId7"/>
    <p:sldId id="261" r:id="rId8"/>
    <p:sldId id="262" r:id="rId9"/>
    <p:sldId id="263" r:id="rId10"/>
    <p:sldId id="264" r:id="rId11"/>
    <p:sldId id="265" r:id="rId12"/>
    <p:sldId id="266" r:id="rId13"/>
    <p:sldId id="267" r:id="rId14"/>
    <p:sldId id="276" r:id="rId15"/>
    <p:sldId id="268" r:id="rId16"/>
    <p:sldId id="269" r:id="rId17"/>
    <p:sldId id="270" r:id="rId18"/>
    <p:sldId id="272" r:id="rId19"/>
    <p:sldId id="273" r:id="rId20"/>
    <p:sldId id="271" r:id="rId21"/>
    <p:sldId id="274"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63"/>
    <p:restoredTop sz="94684"/>
  </p:normalViewPr>
  <p:slideViewPr>
    <p:cSldViewPr snapToGrid="0">
      <p:cViewPr varScale="1">
        <p:scale>
          <a:sx n="98" d="100"/>
          <a:sy n="98" d="100"/>
        </p:scale>
        <p:origin x="7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8718A-7CD6-0546-85F1-FA345E3251A7}" type="datetimeFigureOut">
              <a:rPr lang="en-CN" smtClean="0"/>
              <a:t>2025/12/5</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0E972-E135-DA43-85FD-12E087F45CFE}" type="slidenum">
              <a:rPr lang="en-CN" smtClean="0"/>
              <a:t>‹#›</a:t>
            </a:fld>
            <a:endParaRPr lang="en-CN"/>
          </a:p>
        </p:txBody>
      </p:sp>
    </p:spTree>
    <p:extLst>
      <p:ext uri="{BB962C8B-B14F-4D97-AF65-F5344CB8AC3E}">
        <p14:creationId xmlns:p14="http://schemas.microsoft.com/office/powerpoint/2010/main" val="1957434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N"/>
          </a:p>
        </p:txBody>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D00E972-E135-DA43-85FD-12E087F45CFE}" type="slidenum">
              <a:rPr lang="en-CN" smtClean="0"/>
              <a:t>1</a:t>
            </a:fld>
            <a:endParaRPr lang="en-CN"/>
          </a:p>
        </p:txBody>
      </p:sp>
    </p:spTree>
    <p:extLst>
      <p:ext uri="{BB962C8B-B14F-4D97-AF65-F5344CB8AC3E}">
        <p14:creationId xmlns:p14="http://schemas.microsoft.com/office/powerpoint/2010/main" val="400920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N"/>
          </a:p>
        </p:txBody>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CN"/>
          </a:p>
        </p:txBody>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CN"/>
          </a:p>
        </p:txBody>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N"/>
          </a:p>
        </p:txBody>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BF71F739-9FBA-1545-94B1-BF8EDD491990}" type="datetimeFigureOut">
              <a:rPr lang="en-CN" smtClean="0"/>
              <a:t>2025/12/5</a:t>
            </a:fld>
            <a:endParaRPr lang="en-CN"/>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CN"/>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DE4C7291-EB8E-BF4F-8ED5-32732BC8D6DD}" type="slidenum">
              <a:rPr lang="en-CN" smtClean="0"/>
              <a:t>‹#›</a:t>
            </a:fld>
            <a:endParaRPr lang="en-CN"/>
          </a:p>
        </p:txBody>
      </p:sp>
    </p:spTree>
    <p:extLst>
      <p:ext uri="{BB962C8B-B14F-4D97-AF65-F5344CB8AC3E}">
        <p14:creationId xmlns:p14="http://schemas.microsoft.com/office/powerpoint/2010/main" val="237069061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1F739-9FBA-1545-94B1-BF8EDD491990}" type="datetimeFigureOut">
              <a:rPr lang="en-CN" smtClean="0"/>
              <a:t>2025/12/5</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DE4C7291-EB8E-BF4F-8ED5-32732BC8D6DD}" type="slidenum">
              <a:rPr lang="en-CN" smtClean="0"/>
              <a:t>‹#›</a:t>
            </a:fld>
            <a:endParaRPr lang="en-CN"/>
          </a:p>
        </p:txBody>
      </p:sp>
    </p:spTree>
    <p:extLst>
      <p:ext uri="{BB962C8B-B14F-4D97-AF65-F5344CB8AC3E}">
        <p14:creationId xmlns:p14="http://schemas.microsoft.com/office/powerpoint/2010/main" val="519908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1F739-9FBA-1545-94B1-BF8EDD491990}" type="datetimeFigureOut">
              <a:rPr lang="en-CN" smtClean="0"/>
              <a:t>2025/12/5</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DE4C7291-EB8E-BF4F-8ED5-32732BC8D6DD}" type="slidenum">
              <a:rPr lang="en-CN" smtClean="0"/>
              <a:t>‹#›</a:t>
            </a:fld>
            <a:endParaRPr lang="en-CN"/>
          </a:p>
        </p:txBody>
      </p:sp>
    </p:spTree>
    <p:extLst>
      <p:ext uri="{BB962C8B-B14F-4D97-AF65-F5344CB8AC3E}">
        <p14:creationId xmlns:p14="http://schemas.microsoft.com/office/powerpoint/2010/main" val="2543881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71F739-9FBA-1545-94B1-BF8EDD491990}" type="datetimeFigureOut">
              <a:rPr lang="en-CN" smtClean="0"/>
              <a:t>2025/12/5</a:t>
            </a:fld>
            <a:endParaRPr lang="en-CN"/>
          </a:p>
        </p:txBody>
      </p:sp>
      <p:sp>
        <p:nvSpPr>
          <p:cNvPr id="8" name="Footer Placeholder 7"/>
          <p:cNvSpPr>
            <a:spLocks noGrp="1"/>
          </p:cNvSpPr>
          <p:nvPr>
            <p:ph type="ftr" sz="quarter" idx="11"/>
          </p:nvPr>
        </p:nvSpPr>
        <p:spPr/>
        <p:txBody>
          <a:bodyPr/>
          <a:lstStyle/>
          <a:p>
            <a:endParaRPr lang="en-CN"/>
          </a:p>
        </p:txBody>
      </p:sp>
      <p:sp>
        <p:nvSpPr>
          <p:cNvPr id="9" name="Slide Number Placeholder 8"/>
          <p:cNvSpPr>
            <a:spLocks noGrp="1"/>
          </p:cNvSpPr>
          <p:nvPr>
            <p:ph type="sldNum" sz="quarter" idx="12"/>
          </p:nvPr>
        </p:nvSpPr>
        <p:spPr/>
        <p:txBody>
          <a:bodyPr/>
          <a:lstStyle/>
          <a:p>
            <a:fld id="{DE4C7291-EB8E-BF4F-8ED5-32732BC8D6DD}" type="slidenum">
              <a:rPr lang="en-CN" smtClean="0"/>
              <a:t>‹#›</a:t>
            </a:fld>
            <a:endParaRPr lang="en-CN"/>
          </a:p>
        </p:txBody>
      </p:sp>
    </p:spTree>
    <p:extLst>
      <p:ext uri="{BB962C8B-B14F-4D97-AF65-F5344CB8AC3E}">
        <p14:creationId xmlns:p14="http://schemas.microsoft.com/office/powerpoint/2010/main" val="3856780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N"/>
          </a:p>
        </p:txBody>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CN"/>
          </a:p>
        </p:txBody>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CN"/>
          </a:p>
        </p:txBody>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N"/>
          </a:p>
        </p:txBody>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BF71F739-9FBA-1545-94B1-BF8EDD491990}" type="datetimeFigureOut">
              <a:rPr lang="en-CN" smtClean="0"/>
              <a:t>2025/12/5</a:t>
            </a:fld>
            <a:endParaRPr lang="en-CN"/>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CN"/>
          </a:p>
        </p:txBody>
      </p:sp>
      <p:sp>
        <p:nvSpPr>
          <p:cNvPr id="6" name="Slide Number Placeholder 5"/>
          <p:cNvSpPr>
            <a:spLocks noGrp="1"/>
          </p:cNvSpPr>
          <p:nvPr>
            <p:ph type="sldNum" sz="quarter" idx="12"/>
          </p:nvPr>
        </p:nvSpPr>
        <p:spPr>
          <a:xfrm>
            <a:off x="8604504" y="5211060"/>
            <a:ext cx="2112264" cy="228600"/>
          </a:xfrm>
        </p:spPr>
        <p:txBody>
          <a:bodyPr/>
          <a:lstStyle/>
          <a:p>
            <a:fld id="{DE4C7291-EB8E-BF4F-8ED5-32732BC8D6DD}" type="slidenum">
              <a:rPr lang="en-CN" smtClean="0"/>
              <a:t>‹#›</a:t>
            </a:fld>
            <a:endParaRPr lang="en-CN"/>
          </a:p>
        </p:txBody>
      </p:sp>
    </p:spTree>
    <p:extLst>
      <p:ext uri="{BB962C8B-B14F-4D97-AF65-F5344CB8AC3E}">
        <p14:creationId xmlns:p14="http://schemas.microsoft.com/office/powerpoint/2010/main" val="4227260599"/>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71F739-9FBA-1545-94B1-BF8EDD491990}" type="datetimeFigureOut">
              <a:rPr lang="en-CN" smtClean="0"/>
              <a:t>2025/12/5</a:t>
            </a:fld>
            <a:endParaRPr lang="en-CN"/>
          </a:p>
        </p:txBody>
      </p:sp>
      <p:sp>
        <p:nvSpPr>
          <p:cNvPr id="6" name="Footer Placeholder 5"/>
          <p:cNvSpPr>
            <a:spLocks noGrp="1"/>
          </p:cNvSpPr>
          <p:nvPr>
            <p:ph type="ftr" sz="quarter" idx="11"/>
          </p:nvPr>
        </p:nvSpPr>
        <p:spPr/>
        <p:txBody>
          <a:bodyPr/>
          <a:lstStyle/>
          <a:p>
            <a:endParaRPr lang="en-CN"/>
          </a:p>
        </p:txBody>
      </p:sp>
      <p:sp>
        <p:nvSpPr>
          <p:cNvPr id="7" name="Slide Number Placeholder 6"/>
          <p:cNvSpPr>
            <a:spLocks noGrp="1"/>
          </p:cNvSpPr>
          <p:nvPr>
            <p:ph type="sldNum" sz="quarter" idx="12"/>
          </p:nvPr>
        </p:nvSpPr>
        <p:spPr/>
        <p:txBody>
          <a:bodyPr/>
          <a:lstStyle/>
          <a:p>
            <a:fld id="{DE4C7291-EB8E-BF4F-8ED5-32732BC8D6DD}" type="slidenum">
              <a:rPr lang="en-CN" smtClean="0"/>
              <a:t>‹#›</a:t>
            </a:fld>
            <a:endParaRPr lang="en-CN"/>
          </a:p>
        </p:txBody>
      </p:sp>
    </p:spTree>
    <p:extLst>
      <p:ext uri="{BB962C8B-B14F-4D97-AF65-F5344CB8AC3E}">
        <p14:creationId xmlns:p14="http://schemas.microsoft.com/office/powerpoint/2010/main" val="3550345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71F739-9FBA-1545-94B1-BF8EDD491990}" type="datetimeFigureOut">
              <a:rPr lang="en-CN" smtClean="0"/>
              <a:t>2025/12/5</a:t>
            </a:fld>
            <a:endParaRPr lang="en-CN"/>
          </a:p>
        </p:txBody>
      </p:sp>
      <p:sp>
        <p:nvSpPr>
          <p:cNvPr id="8" name="Footer Placeholder 7"/>
          <p:cNvSpPr>
            <a:spLocks noGrp="1"/>
          </p:cNvSpPr>
          <p:nvPr>
            <p:ph type="ftr" sz="quarter" idx="11"/>
          </p:nvPr>
        </p:nvSpPr>
        <p:spPr/>
        <p:txBody>
          <a:bodyPr/>
          <a:lstStyle/>
          <a:p>
            <a:endParaRPr lang="en-CN"/>
          </a:p>
        </p:txBody>
      </p:sp>
      <p:sp>
        <p:nvSpPr>
          <p:cNvPr id="9" name="Slide Number Placeholder 8"/>
          <p:cNvSpPr>
            <a:spLocks noGrp="1"/>
          </p:cNvSpPr>
          <p:nvPr>
            <p:ph type="sldNum" sz="quarter" idx="12"/>
          </p:nvPr>
        </p:nvSpPr>
        <p:spPr/>
        <p:txBody>
          <a:bodyPr/>
          <a:lstStyle/>
          <a:p>
            <a:fld id="{DE4C7291-EB8E-BF4F-8ED5-32732BC8D6DD}" type="slidenum">
              <a:rPr lang="en-CN" smtClean="0"/>
              <a:t>‹#›</a:t>
            </a:fld>
            <a:endParaRPr lang="en-CN"/>
          </a:p>
        </p:txBody>
      </p:sp>
    </p:spTree>
    <p:extLst>
      <p:ext uri="{BB962C8B-B14F-4D97-AF65-F5344CB8AC3E}">
        <p14:creationId xmlns:p14="http://schemas.microsoft.com/office/powerpoint/2010/main" val="53506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71F739-9FBA-1545-94B1-BF8EDD491990}" type="datetimeFigureOut">
              <a:rPr lang="en-CN" smtClean="0"/>
              <a:t>2025/12/5</a:t>
            </a:fld>
            <a:endParaRPr lang="en-CN"/>
          </a:p>
        </p:txBody>
      </p:sp>
      <p:sp>
        <p:nvSpPr>
          <p:cNvPr id="4" name="Footer Placeholder 3"/>
          <p:cNvSpPr>
            <a:spLocks noGrp="1"/>
          </p:cNvSpPr>
          <p:nvPr>
            <p:ph type="ftr" sz="quarter" idx="11"/>
          </p:nvPr>
        </p:nvSpPr>
        <p:spPr/>
        <p:txBody>
          <a:bodyPr/>
          <a:lstStyle/>
          <a:p>
            <a:endParaRPr lang="en-CN"/>
          </a:p>
        </p:txBody>
      </p:sp>
      <p:sp>
        <p:nvSpPr>
          <p:cNvPr id="5" name="Slide Number Placeholder 4"/>
          <p:cNvSpPr>
            <a:spLocks noGrp="1"/>
          </p:cNvSpPr>
          <p:nvPr>
            <p:ph type="sldNum" sz="quarter" idx="12"/>
          </p:nvPr>
        </p:nvSpPr>
        <p:spPr/>
        <p:txBody>
          <a:bodyPr/>
          <a:lstStyle/>
          <a:p>
            <a:fld id="{DE4C7291-EB8E-BF4F-8ED5-32732BC8D6DD}" type="slidenum">
              <a:rPr lang="en-CN" smtClean="0"/>
              <a:t>‹#›</a:t>
            </a:fld>
            <a:endParaRPr lang="en-CN"/>
          </a:p>
        </p:txBody>
      </p:sp>
    </p:spTree>
    <p:extLst>
      <p:ext uri="{BB962C8B-B14F-4D97-AF65-F5344CB8AC3E}">
        <p14:creationId xmlns:p14="http://schemas.microsoft.com/office/powerpoint/2010/main" val="159734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71F739-9FBA-1545-94B1-BF8EDD491990}" type="datetimeFigureOut">
              <a:rPr lang="en-CN" smtClean="0"/>
              <a:t>2025/12/5</a:t>
            </a:fld>
            <a:endParaRPr lang="en-CN"/>
          </a:p>
        </p:txBody>
      </p:sp>
      <p:sp>
        <p:nvSpPr>
          <p:cNvPr id="3" name="Footer Placeholder 2"/>
          <p:cNvSpPr>
            <a:spLocks noGrp="1"/>
          </p:cNvSpPr>
          <p:nvPr>
            <p:ph type="ftr" sz="quarter" idx="11"/>
          </p:nvPr>
        </p:nvSpPr>
        <p:spPr/>
        <p:txBody>
          <a:bodyPr/>
          <a:lstStyle/>
          <a:p>
            <a:endParaRPr lang="en-CN"/>
          </a:p>
        </p:txBody>
      </p:sp>
      <p:sp>
        <p:nvSpPr>
          <p:cNvPr id="4" name="Slide Number Placeholder 3"/>
          <p:cNvSpPr>
            <a:spLocks noGrp="1"/>
          </p:cNvSpPr>
          <p:nvPr>
            <p:ph type="sldNum" sz="quarter" idx="12"/>
          </p:nvPr>
        </p:nvSpPr>
        <p:spPr/>
        <p:txBody>
          <a:bodyPr/>
          <a:lstStyle/>
          <a:p>
            <a:fld id="{DE4C7291-EB8E-BF4F-8ED5-32732BC8D6DD}" type="slidenum">
              <a:rPr lang="en-CN" smtClean="0"/>
              <a:t>‹#›</a:t>
            </a:fld>
            <a:endParaRPr lang="en-CN"/>
          </a:p>
        </p:txBody>
      </p:sp>
    </p:spTree>
    <p:extLst>
      <p:ext uri="{BB962C8B-B14F-4D97-AF65-F5344CB8AC3E}">
        <p14:creationId xmlns:p14="http://schemas.microsoft.com/office/powerpoint/2010/main" val="3574924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N"/>
          </a:p>
        </p:txBody>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N"/>
          </a:p>
        </p:txBody>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BF71F739-9FBA-1545-94B1-BF8EDD491990}" type="datetimeFigureOut">
              <a:rPr lang="en-CN" smtClean="0"/>
              <a:t>2025/12/5</a:t>
            </a:fld>
            <a:endParaRPr lang="en-CN"/>
          </a:p>
        </p:txBody>
      </p:sp>
      <p:sp>
        <p:nvSpPr>
          <p:cNvPr id="9" name="Footer Placeholder 8"/>
          <p:cNvSpPr>
            <a:spLocks noGrp="1"/>
          </p:cNvSpPr>
          <p:nvPr>
            <p:ph type="ftr" sz="quarter" idx="11"/>
          </p:nvPr>
        </p:nvSpPr>
        <p:spPr/>
        <p:txBody>
          <a:bodyPr/>
          <a:lstStyle>
            <a:lvl1pPr algn="r">
              <a:defRPr/>
            </a:lvl1pPr>
          </a:lstStyle>
          <a:p>
            <a:endParaRPr lang="en-CN"/>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DE4C7291-EB8E-BF4F-8ED5-32732BC8D6DD}" type="slidenum">
              <a:rPr lang="en-CN" smtClean="0"/>
              <a:t>‹#›</a:t>
            </a:fld>
            <a:endParaRPr lang="en-CN"/>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N"/>
          </a:p>
        </p:txBody>
      </p:sp>
    </p:spTree>
    <p:extLst>
      <p:ext uri="{BB962C8B-B14F-4D97-AF65-F5344CB8AC3E}">
        <p14:creationId xmlns:p14="http://schemas.microsoft.com/office/powerpoint/2010/main" val="2829081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N"/>
          </a:p>
        </p:txBody>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BF71F739-9FBA-1545-94B1-BF8EDD491990}" type="datetimeFigureOut">
              <a:rPr lang="en-CN" smtClean="0"/>
              <a:t>2025/12/5</a:t>
            </a:fld>
            <a:endParaRPr lang="en-CN"/>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DE4C7291-EB8E-BF4F-8ED5-32732BC8D6DD}" type="slidenum">
              <a:rPr lang="en-CN" smtClean="0"/>
              <a:t>‹#›</a:t>
            </a:fld>
            <a:endParaRPr lang="en-CN"/>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N"/>
          </a:p>
        </p:txBody>
      </p:sp>
    </p:spTree>
    <p:extLst>
      <p:ext uri="{BB962C8B-B14F-4D97-AF65-F5344CB8AC3E}">
        <p14:creationId xmlns:p14="http://schemas.microsoft.com/office/powerpoint/2010/main" val="153541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CN"/>
          </a:p>
        </p:txBody>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BF71F739-9FBA-1545-94B1-BF8EDD491990}" type="datetimeFigureOut">
              <a:rPr lang="en-CN" smtClean="0"/>
              <a:t>2025/12/5</a:t>
            </a:fld>
            <a:endParaRPr lang="en-CN"/>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CN"/>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DE4C7291-EB8E-BF4F-8ED5-32732BC8D6DD}" type="slidenum">
              <a:rPr lang="en-CN" smtClean="0"/>
              <a:t>‹#›</a:t>
            </a:fld>
            <a:endParaRPr lang="en-CN"/>
          </a:p>
        </p:txBody>
      </p:sp>
    </p:spTree>
    <p:extLst>
      <p:ext uri="{BB962C8B-B14F-4D97-AF65-F5344CB8AC3E}">
        <p14:creationId xmlns:p14="http://schemas.microsoft.com/office/powerpoint/2010/main" val="277457759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1BF4B-9F54-874E-A28C-0C51E6E60C57}"/>
              </a:ext>
            </a:extLst>
          </p:cNvPr>
          <p:cNvSpPr>
            <a:spLocks noGrp="1"/>
          </p:cNvSpPr>
          <p:nvPr>
            <p:ph type="ctrTitle"/>
          </p:nvPr>
        </p:nvSpPr>
        <p:spPr/>
        <p:txBody>
          <a:bodyPr/>
          <a:lstStyle/>
          <a:p>
            <a:r>
              <a:rPr lang="en-CN" dirty="0">
                <a:latin typeface="FangSong" panose="02010609060101010101" pitchFamily="49" charset="-122"/>
                <a:ea typeface="FangSong" panose="02010609060101010101" pitchFamily="49" charset="-122"/>
              </a:rPr>
              <a:t>八大菜系口味--原料知识图谱构建</a:t>
            </a:r>
          </a:p>
        </p:txBody>
      </p:sp>
      <p:sp>
        <p:nvSpPr>
          <p:cNvPr id="3" name="Subtitle 2">
            <a:extLst>
              <a:ext uri="{FF2B5EF4-FFF2-40B4-BE49-F238E27FC236}">
                <a16:creationId xmlns:a16="http://schemas.microsoft.com/office/drawing/2014/main" id="{6A01A5E3-9096-9847-C715-119E800E5D95}"/>
              </a:ext>
            </a:extLst>
          </p:cNvPr>
          <p:cNvSpPr>
            <a:spLocks noGrp="1"/>
          </p:cNvSpPr>
          <p:nvPr>
            <p:ph type="subTitle" idx="1"/>
          </p:nvPr>
        </p:nvSpPr>
        <p:spPr>
          <a:xfrm>
            <a:off x="1562100" y="4682062"/>
            <a:ext cx="9070848" cy="836611"/>
          </a:xfrm>
        </p:spPr>
        <p:txBody>
          <a:bodyPr>
            <a:normAutofit/>
          </a:bodyPr>
          <a:lstStyle/>
          <a:p>
            <a:r>
              <a:rPr lang="en-CN" sz="2000" dirty="0">
                <a:latin typeface="FangSong" panose="02010609060101010101" pitchFamily="49" charset="-122"/>
                <a:ea typeface="FangSong" panose="02010609060101010101" pitchFamily="49" charset="-122"/>
              </a:rPr>
              <a:t>融合东西与南北</a:t>
            </a:r>
            <a:r>
              <a:rPr lang="zh-CN" altLang="en-US" sz="2000" dirty="0">
                <a:latin typeface="FangSong" panose="02010609060101010101" pitchFamily="49" charset="-122"/>
                <a:ea typeface="FangSong" panose="02010609060101010101" pitchFamily="49" charset="-122"/>
              </a:rPr>
              <a:t>，贯穿历史与当代</a:t>
            </a:r>
            <a:endParaRPr lang="en-CN" sz="2000" dirty="0">
              <a:latin typeface="FangSong" panose="02010609060101010101" pitchFamily="49" charset="-122"/>
              <a:ea typeface="FangSong" panose="02010609060101010101" pitchFamily="49" charset="-122"/>
            </a:endParaRPr>
          </a:p>
        </p:txBody>
      </p:sp>
      <p:sp>
        <p:nvSpPr>
          <p:cNvPr id="4" name="Subtitle 2">
            <a:extLst>
              <a:ext uri="{FF2B5EF4-FFF2-40B4-BE49-F238E27FC236}">
                <a16:creationId xmlns:a16="http://schemas.microsoft.com/office/drawing/2014/main" id="{D8B46E78-E484-539E-F535-0B2739020E3C}"/>
              </a:ext>
            </a:extLst>
          </p:cNvPr>
          <p:cNvSpPr txBox="1">
            <a:spLocks/>
          </p:cNvSpPr>
          <p:nvPr/>
        </p:nvSpPr>
        <p:spPr>
          <a:xfrm>
            <a:off x="1561708" y="5795478"/>
            <a:ext cx="9070848" cy="836611"/>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3200" b="1" dirty="0">
                <a:latin typeface="FangSong" panose="02010609060101010101" pitchFamily="49" charset="-122"/>
                <a:ea typeface="FangSong" panose="02010609060101010101" pitchFamily="49" charset="-122"/>
              </a:rPr>
              <a:t>小组成员</a:t>
            </a:r>
            <a:r>
              <a:rPr lang="zh-CN" altLang="en-US" sz="3200" b="1" dirty="0">
                <a:latin typeface="FangSong" panose="02010609060101010101" pitchFamily="49" charset="-122"/>
                <a:ea typeface="FangSong" panose="02010609060101010101" pitchFamily="49" charset="-122"/>
              </a:rPr>
              <a:t>：豆家晨  陈绵山  沈津亿</a:t>
            </a:r>
            <a:endParaRPr lang="en-CN" sz="32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52801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C0AA1-6669-2FD2-00B1-A4CC7C04A1F2}"/>
              </a:ext>
            </a:extLst>
          </p:cNvPr>
          <p:cNvSpPr>
            <a:spLocks noGrp="1"/>
          </p:cNvSpPr>
          <p:nvPr>
            <p:ph type="title"/>
          </p:nvPr>
        </p:nvSpPr>
        <p:spPr/>
        <p:txBody>
          <a:bodyPr>
            <a:normAutofit fontScale="90000"/>
          </a:bodyPr>
          <a:lstStyle/>
          <a:p>
            <a:r>
              <a:rPr lang="zh-CN" altLang="en-US" b="1" dirty="0"/>
              <a:t>鲁菜知识图谱 </a:t>
            </a:r>
            <a:r>
              <a:rPr lang="en-US" altLang="zh-CN" b="1" dirty="0"/>
              <a:t>— </a:t>
            </a:r>
            <a:r>
              <a:rPr lang="zh-CN" altLang="en-US" b="1" dirty="0"/>
              <a:t>咸鲜技法与海陆兼具</a:t>
            </a:r>
            <a:br>
              <a:rPr lang="zh-CN" altLang="en-US" b="1" dirty="0"/>
            </a:br>
            <a:endParaRPr lang="en-CN" dirty="0"/>
          </a:p>
        </p:txBody>
      </p:sp>
      <p:pic>
        <p:nvPicPr>
          <p:cNvPr id="4" name="Content Placeholder 3">
            <a:extLst>
              <a:ext uri="{FF2B5EF4-FFF2-40B4-BE49-F238E27FC236}">
                <a16:creationId xmlns:a16="http://schemas.microsoft.com/office/drawing/2014/main" id="{08B64DD4-5CDA-96C4-ABE7-C421EE957E7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625600"/>
            <a:ext cx="5943600" cy="4383314"/>
          </a:xfrm>
          <a:prstGeom prst="rect">
            <a:avLst/>
          </a:prstGeom>
        </p:spPr>
      </p:pic>
      <p:pic>
        <p:nvPicPr>
          <p:cNvPr id="5" name="Picture 4">
            <a:extLst>
              <a:ext uri="{FF2B5EF4-FFF2-40B4-BE49-F238E27FC236}">
                <a16:creationId xmlns:a16="http://schemas.microsoft.com/office/drawing/2014/main" id="{27784479-3F3B-0DC5-69C0-94FDEC90AF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7279" y="1348853"/>
            <a:ext cx="6859317" cy="4160293"/>
          </a:xfrm>
          <a:prstGeom prst="rect">
            <a:avLst/>
          </a:prstGeom>
        </p:spPr>
      </p:pic>
    </p:spTree>
    <p:extLst>
      <p:ext uri="{BB962C8B-B14F-4D97-AF65-F5344CB8AC3E}">
        <p14:creationId xmlns:p14="http://schemas.microsoft.com/office/powerpoint/2010/main" val="815028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0DAE-AB11-88FE-4465-3B0F2354D8AC}"/>
              </a:ext>
            </a:extLst>
          </p:cNvPr>
          <p:cNvSpPr>
            <a:spLocks noGrp="1"/>
          </p:cNvSpPr>
          <p:nvPr>
            <p:ph type="title"/>
          </p:nvPr>
        </p:nvSpPr>
        <p:spPr/>
        <p:txBody>
          <a:bodyPr>
            <a:normAutofit fontScale="90000"/>
          </a:bodyPr>
          <a:lstStyle/>
          <a:p>
            <a:r>
              <a:rPr lang="zh-CN" altLang="en-US" b="1" dirty="0"/>
              <a:t>苏菜知识图谱 </a:t>
            </a:r>
            <a:r>
              <a:rPr lang="en-US" altLang="zh-CN" b="1" dirty="0"/>
              <a:t>— </a:t>
            </a:r>
            <a:r>
              <a:rPr lang="zh-CN" altLang="en-US" b="1" dirty="0"/>
              <a:t>精细技法与浓淡适中</a:t>
            </a:r>
            <a:br>
              <a:rPr lang="zh-CN" altLang="en-US" b="1" dirty="0"/>
            </a:br>
            <a:endParaRPr lang="en-CN" dirty="0"/>
          </a:p>
        </p:txBody>
      </p:sp>
      <p:pic>
        <p:nvPicPr>
          <p:cNvPr id="4" name="Content Placeholder 3" descr="A diagram of a network&#10;&#10;AI-generated content may be incorrect.">
            <a:extLst>
              <a:ext uri="{FF2B5EF4-FFF2-40B4-BE49-F238E27FC236}">
                <a16:creationId xmlns:a16="http://schemas.microsoft.com/office/drawing/2014/main" id="{768E23F1-4ED6-4518-11DC-721C0C310B7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26672" y="1073442"/>
            <a:ext cx="8473377" cy="5141964"/>
          </a:xfrm>
          <a:prstGeom prst="rect">
            <a:avLst/>
          </a:prstGeom>
        </p:spPr>
      </p:pic>
      <p:pic>
        <p:nvPicPr>
          <p:cNvPr id="5" name="Picture 4" descr="A diagram of a network&#10;&#10;AI-generated content may be incorrect.">
            <a:extLst>
              <a:ext uri="{FF2B5EF4-FFF2-40B4-BE49-F238E27FC236}">
                <a16:creationId xmlns:a16="http://schemas.microsoft.com/office/drawing/2014/main" id="{2F4D006A-3AB5-60CD-3235-60F9E9E92D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9390" y="1378108"/>
            <a:ext cx="8130442" cy="4931252"/>
          </a:xfrm>
          <a:prstGeom prst="rect">
            <a:avLst/>
          </a:prstGeom>
        </p:spPr>
      </p:pic>
    </p:spTree>
    <p:extLst>
      <p:ext uri="{BB962C8B-B14F-4D97-AF65-F5344CB8AC3E}">
        <p14:creationId xmlns:p14="http://schemas.microsoft.com/office/powerpoint/2010/main" val="314411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2F1C-23E5-933A-608E-E5FE3888D800}"/>
              </a:ext>
            </a:extLst>
          </p:cNvPr>
          <p:cNvSpPr>
            <a:spLocks noGrp="1"/>
          </p:cNvSpPr>
          <p:nvPr>
            <p:ph type="title"/>
          </p:nvPr>
        </p:nvSpPr>
        <p:spPr/>
        <p:txBody>
          <a:bodyPr>
            <a:normAutofit fontScale="90000"/>
          </a:bodyPr>
          <a:lstStyle/>
          <a:p>
            <a:r>
              <a:rPr lang="zh-CN" altLang="en-US" b="1" dirty="0"/>
              <a:t>徽菜知识图谱 </a:t>
            </a:r>
            <a:r>
              <a:rPr lang="en-US" altLang="zh-CN" b="1" dirty="0"/>
              <a:t>— </a:t>
            </a:r>
            <a:r>
              <a:rPr lang="zh-CN" altLang="en-US" b="1" dirty="0"/>
              <a:t>山野气息与原料重香</a:t>
            </a:r>
            <a:br>
              <a:rPr lang="zh-CN" altLang="en-US" b="1" dirty="0"/>
            </a:br>
            <a:endParaRPr lang="en-CN" dirty="0"/>
          </a:p>
        </p:txBody>
      </p:sp>
      <p:pic>
        <p:nvPicPr>
          <p:cNvPr id="4" name="Content Placeholder 3">
            <a:extLst>
              <a:ext uri="{FF2B5EF4-FFF2-40B4-BE49-F238E27FC236}">
                <a16:creationId xmlns:a16="http://schemas.microsoft.com/office/drawing/2014/main" id="{E03C1D8F-017E-C62E-3E27-D51D5A2441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6423" y="2014194"/>
            <a:ext cx="6272700" cy="3806510"/>
          </a:xfrm>
          <a:prstGeom prst="rect">
            <a:avLst/>
          </a:prstGeom>
        </p:spPr>
      </p:pic>
      <p:pic>
        <p:nvPicPr>
          <p:cNvPr id="5" name="Picture 4" descr="A computer screen shot of a diagram&#10;&#10;AI-generated content may be incorrect.">
            <a:extLst>
              <a:ext uri="{FF2B5EF4-FFF2-40B4-BE49-F238E27FC236}">
                <a16:creationId xmlns:a16="http://schemas.microsoft.com/office/drawing/2014/main" id="{4AA22403-854E-C301-6140-518E7659D9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462" y="1672045"/>
            <a:ext cx="6177115" cy="4543361"/>
          </a:xfrm>
          <a:prstGeom prst="rect">
            <a:avLst/>
          </a:prstGeom>
        </p:spPr>
      </p:pic>
    </p:spTree>
    <p:extLst>
      <p:ext uri="{BB962C8B-B14F-4D97-AF65-F5344CB8AC3E}">
        <p14:creationId xmlns:p14="http://schemas.microsoft.com/office/powerpoint/2010/main" val="918772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CD556-7BBA-40A5-D4E1-C3A0E460E55C}"/>
              </a:ext>
            </a:extLst>
          </p:cNvPr>
          <p:cNvSpPr>
            <a:spLocks noGrp="1"/>
          </p:cNvSpPr>
          <p:nvPr>
            <p:ph type="title"/>
          </p:nvPr>
        </p:nvSpPr>
        <p:spPr/>
        <p:txBody>
          <a:bodyPr>
            <a:normAutofit fontScale="90000"/>
          </a:bodyPr>
          <a:lstStyle/>
          <a:p>
            <a:r>
              <a:rPr lang="zh-CN" altLang="en-US" b="1" dirty="0"/>
              <a:t>闽菜知识图谱 </a:t>
            </a:r>
            <a:r>
              <a:rPr lang="en-US" altLang="zh-CN" b="1" dirty="0"/>
              <a:t>— </a:t>
            </a:r>
            <a:r>
              <a:rPr lang="zh-CN" altLang="en-US" b="1" dirty="0"/>
              <a:t>酸甜与海味并存</a:t>
            </a:r>
            <a:br>
              <a:rPr lang="zh-CN" altLang="en-US" b="1" dirty="0"/>
            </a:br>
            <a:endParaRPr lang="en-CN" dirty="0"/>
          </a:p>
        </p:txBody>
      </p:sp>
      <p:pic>
        <p:nvPicPr>
          <p:cNvPr id="4" name="Content Placeholder 3">
            <a:extLst>
              <a:ext uri="{FF2B5EF4-FFF2-40B4-BE49-F238E27FC236}">
                <a16:creationId xmlns:a16="http://schemas.microsoft.com/office/drawing/2014/main" id="{2CE16837-71AA-4288-5080-4A6DD41DE6E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573824"/>
            <a:ext cx="7648804" cy="4641582"/>
          </a:xfrm>
          <a:prstGeom prst="rect">
            <a:avLst/>
          </a:prstGeom>
        </p:spPr>
      </p:pic>
      <p:pic>
        <p:nvPicPr>
          <p:cNvPr id="5" name="Picture 4" descr="A screenshot of a computer screen&#10;&#10;AI-generated content may be incorrect.">
            <a:extLst>
              <a:ext uri="{FF2B5EF4-FFF2-40B4-BE49-F238E27FC236}">
                <a16:creationId xmlns:a16="http://schemas.microsoft.com/office/drawing/2014/main" id="{3BB8A4F4-603F-2C7B-643B-A9AB7B952D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2077" y="1726335"/>
            <a:ext cx="6956648" cy="4641582"/>
          </a:xfrm>
          <a:prstGeom prst="rect">
            <a:avLst/>
          </a:prstGeom>
        </p:spPr>
      </p:pic>
    </p:spTree>
    <p:extLst>
      <p:ext uri="{BB962C8B-B14F-4D97-AF65-F5344CB8AC3E}">
        <p14:creationId xmlns:p14="http://schemas.microsoft.com/office/powerpoint/2010/main" val="1657562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3C84D-5BB6-2C1A-353F-46912959F1F5}"/>
              </a:ext>
            </a:extLst>
          </p:cNvPr>
          <p:cNvSpPr>
            <a:spLocks noGrp="1"/>
          </p:cNvSpPr>
          <p:nvPr>
            <p:ph type="title"/>
          </p:nvPr>
        </p:nvSpPr>
        <p:spPr>
          <a:xfrm>
            <a:off x="248519" y="352138"/>
            <a:ext cx="10058400" cy="1371600"/>
          </a:xfrm>
        </p:spPr>
        <p:txBody>
          <a:bodyPr/>
          <a:lstStyle/>
          <a:p>
            <a:r>
              <a:rPr lang="en-CN" dirty="0"/>
              <a:t>交叉知识图谱</a:t>
            </a:r>
          </a:p>
        </p:txBody>
      </p:sp>
      <p:pic>
        <p:nvPicPr>
          <p:cNvPr id="9" name="Picture 8" descr="A screenshot of a black screen&#10;&#10;AI-generated content may be incorrect.">
            <a:extLst>
              <a:ext uri="{FF2B5EF4-FFF2-40B4-BE49-F238E27FC236}">
                <a16:creationId xmlns:a16="http://schemas.microsoft.com/office/drawing/2014/main" id="{B96793CB-0493-C4B9-5982-6575207650D7}"/>
              </a:ext>
            </a:extLst>
          </p:cNvPr>
          <p:cNvPicPr>
            <a:picLocks noChangeAspect="1"/>
          </p:cNvPicPr>
          <p:nvPr/>
        </p:nvPicPr>
        <p:blipFill>
          <a:blip r:embed="rId2"/>
          <a:stretch>
            <a:fillRect/>
          </a:stretch>
        </p:blipFill>
        <p:spPr>
          <a:xfrm>
            <a:off x="248517" y="1648433"/>
            <a:ext cx="4771393" cy="1073251"/>
          </a:xfrm>
          <a:prstGeom prst="rect">
            <a:avLst/>
          </a:prstGeom>
        </p:spPr>
      </p:pic>
      <p:pic>
        <p:nvPicPr>
          <p:cNvPr id="11" name="Picture 10" descr="A network of dots and lines&#10;&#10;AI-generated content may be incorrect.">
            <a:extLst>
              <a:ext uri="{FF2B5EF4-FFF2-40B4-BE49-F238E27FC236}">
                <a16:creationId xmlns:a16="http://schemas.microsoft.com/office/drawing/2014/main" id="{981C2DB4-5D8E-D4FA-DD0A-5819587829A9}"/>
              </a:ext>
            </a:extLst>
          </p:cNvPr>
          <p:cNvPicPr>
            <a:picLocks noChangeAspect="1"/>
          </p:cNvPicPr>
          <p:nvPr/>
        </p:nvPicPr>
        <p:blipFill>
          <a:blip r:embed="rId3"/>
          <a:stretch>
            <a:fillRect/>
          </a:stretch>
        </p:blipFill>
        <p:spPr>
          <a:xfrm>
            <a:off x="248519" y="3052028"/>
            <a:ext cx="4747215" cy="3557912"/>
          </a:xfrm>
          <a:prstGeom prst="rect">
            <a:avLst/>
          </a:prstGeom>
        </p:spPr>
      </p:pic>
      <p:pic>
        <p:nvPicPr>
          <p:cNvPr id="13" name="Picture 12" descr="A diagram of a network&#10;&#10;AI-generated content may be incorrect.">
            <a:extLst>
              <a:ext uri="{FF2B5EF4-FFF2-40B4-BE49-F238E27FC236}">
                <a16:creationId xmlns:a16="http://schemas.microsoft.com/office/drawing/2014/main" id="{723C9645-B611-B0FA-8E15-A57B96C2D4BC}"/>
              </a:ext>
            </a:extLst>
          </p:cNvPr>
          <p:cNvPicPr>
            <a:picLocks noChangeAspect="1"/>
          </p:cNvPicPr>
          <p:nvPr/>
        </p:nvPicPr>
        <p:blipFill>
          <a:blip r:embed="rId4"/>
          <a:stretch>
            <a:fillRect/>
          </a:stretch>
        </p:blipFill>
        <p:spPr>
          <a:xfrm>
            <a:off x="5086672" y="835788"/>
            <a:ext cx="6856807" cy="5774152"/>
          </a:xfrm>
          <a:prstGeom prst="rect">
            <a:avLst/>
          </a:prstGeom>
        </p:spPr>
      </p:pic>
    </p:spTree>
    <p:extLst>
      <p:ext uri="{BB962C8B-B14F-4D97-AF65-F5344CB8AC3E}">
        <p14:creationId xmlns:p14="http://schemas.microsoft.com/office/powerpoint/2010/main" val="7620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746D-B2FE-503A-05D0-FFEB36BD5F01}"/>
              </a:ext>
            </a:extLst>
          </p:cNvPr>
          <p:cNvSpPr>
            <a:spLocks noGrp="1"/>
          </p:cNvSpPr>
          <p:nvPr>
            <p:ph type="title"/>
          </p:nvPr>
        </p:nvSpPr>
        <p:spPr>
          <a:xfrm>
            <a:off x="980739" y="664109"/>
            <a:ext cx="10058400" cy="1371600"/>
          </a:xfrm>
        </p:spPr>
        <p:txBody>
          <a:bodyPr>
            <a:normAutofit fontScale="90000"/>
          </a:bodyPr>
          <a:lstStyle/>
          <a:p>
            <a:br>
              <a:rPr lang="en-US" altLang="zh-CN" b="1" dirty="0"/>
            </a:br>
            <a:r>
              <a:rPr lang="zh-CN" altLang="en-US" b="1" dirty="0"/>
              <a:t>常识性结论（风味与地域符合预期）</a:t>
            </a:r>
            <a:br>
              <a:rPr lang="en-US" altLang="zh-CN" b="1" dirty="0"/>
            </a:br>
            <a:br>
              <a:rPr lang="en-US" altLang="zh-CN" b="1" dirty="0"/>
            </a:br>
            <a:r>
              <a:rPr lang="zh-CN" altLang="en-US" sz="1300" dirty="0"/>
              <a:t>基于八大菜系的知识图谱，我们可以看到一些与传统认知一致的饮食规律，这些规律在数据结构中被进一步量化和可视化。整体可归纳为三条主轴：</a:t>
            </a:r>
            <a:br>
              <a:rPr lang="zh-CN" altLang="en-US" dirty="0"/>
            </a:br>
            <a:br>
              <a:rPr lang="zh-CN" altLang="en-US" b="1" dirty="0"/>
            </a:br>
            <a:endParaRPr lang="en-CN" dirty="0"/>
          </a:p>
        </p:txBody>
      </p:sp>
      <p:sp>
        <p:nvSpPr>
          <p:cNvPr id="3" name="Content Placeholder 2">
            <a:extLst>
              <a:ext uri="{FF2B5EF4-FFF2-40B4-BE49-F238E27FC236}">
                <a16:creationId xmlns:a16="http://schemas.microsoft.com/office/drawing/2014/main" id="{C5C5D996-2128-3C2A-D357-3D43FD9483F2}"/>
              </a:ext>
            </a:extLst>
          </p:cNvPr>
          <p:cNvSpPr>
            <a:spLocks noGrp="1"/>
          </p:cNvSpPr>
          <p:nvPr>
            <p:ph idx="1"/>
          </p:nvPr>
        </p:nvSpPr>
        <p:spPr>
          <a:xfrm>
            <a:off x="1066800" y="1764253"/>
            <a:ext cx="10058400" cy="4593515"/>
          </a:xfrm>
        </p:spPr>
        <p:txBody>
          <a:bodyPr>
            <a:normAutofit/>
          </a:bodyPr>
          <a:lstStyle/>
          <a:p>
            <a:pPr marL="0" indent="0">
              <a:buNone/>
            </a:pPr>
            <a:r>
              <a:rPr lang="en-US" altLang="zh-CN" b="1" dirty="0"/>
              <a:t>1. </a:t>
            </a:r>
            <a:r>
              <a:rPr lang="zh-CN" altLang="en-US" b="1" dirty="0"/>
              <a:t>风味与地域环境紧密相关（符合常识）</a:t>
            </a:r>
            <a:endParaRPr lang="zh-CN" altLang="en-US" dirty="0"/>
          </a:p>
          <a:p>
            <a:pPr marL="0" indent="0">
              <a:buNone/>
            </a:pPr>
            <a:r>
              <a:rPr lang="zh-CN" altLang="en-US" dirty="0"/>
              <a:t>图谱中，各菜系的口味节点与其地理气候呈现高度一致性：</a:t>
            </a:r>
          </a:p>
          <a:p>
            <a:pPr marL="0" indent="0">
              <a:buNone/>
            </a:pPr>
            <a:r>
              <a:rPr lang="zh-CN" altLang="en-US" b="1" dirty="0"/>
              <a:t>川湘湿热 → 辣味显著集中</a:t>
            </a:r>
            <a:endParaRPr lang="zh-CN" altLang="en-US" dirty="0"/>
          </a:p>
          <a:p>
            <a:pPr marL="0" indent="0">
              <a:buNone/>
            </a:pPr>
            <a:r>
              <a:rPr lang="zh-CN" altLang="en-US" dirty="0"/>
              <a:t>“麻辣、香辣、中辣、酸辣”形成明显高密度聚类。</a:t>
            </a:r>
          </a:p>
          <a:p>
            <a:pPr marL="0" indent="0">
              <a:buNone/>
            </a:pPr>
            <a:r>
              <a:rPr lang="zh-CN" altLang="en-US" b="1" dirty="0"/>
              <a:t>粤闽沿海 → 清鲜、甜香、高鲜味突出</a:t>
            </a:r>
            <a:endParaRPr lang="zh-CN" altLang="en-US" dirty="0"/>
          </a:p>
          <a:p>
            <a:pPr marL="0" indent="0">
              <a:buNone/>
            </a:pPr>
            <a:r>
              <a:rPr lang="zh-CN" altLang="en-US" dirty="0"/>
              <a:t>大量海鲜与汤底原料在图谱中形成主导性节点。</a:t>
            </a:r>
          </a:p>
          <a:p>
            <a:pPr marL="0" indent="0">
              <a:buNone/>
            </a:pPr>
            <a:r>
              <a:rPr lang="zh-CN" altLang="en-US" b="1" dirty="0"/>
              <a:t>鲁菜北方 → 咸鲜、酱香、浓郁风味系聚集</a:t>
            </a:r>
            <a:endParaRPr lang="zh-CN" altLang="en-US" dirty="0"/>
          </a:p>
          <a:p>
            <a:pPr marL="0" indent="0">
              <a:buNone/>
            </a:pPr>
            <a:r>
              <a:rPr lang="zh-CN" altLang="en-US" dirty="0"/>
              <a:t>节点规模大，原料以海产及葱姜蒜为核心。</a:t>
            </a:r>
          </a:p>
          <a:p>
            <a:pPr marL="0" indent="0">
              <a:buNone/>
            </a:pPr>
            <a:r>
              <a:rPr lang="zh-CN" altLang="en-US" b="1" dirty="0"/>
              <a:t>浙苏江南 → 清鲜、淡咸、微甜等温和风味</a:t>
            </a:r>
            <a:endParaRPr lang="zh-CN" altLang="en-US" dirty="0"/>
          </a:p>
          <a:p>
            <a:pPr marL="0" indent="0">
              <a:buNone/>
            </a:pPr>
            <a:r>
              <a:rPr lang="zh-CN" altLang="en-US" dirty="0"/>
              <a:t>风味区间集中在“清爽</a:t>
            </a:r>
            <a:r>
              <a:rPr lang="en-US" altLang="zh-CN" dirty="0"/>
              <a:t>—</a:t>
            </a:r>
            <a:r>
              <a:rPr lang="zh-CN" altLang="en-US" dirty="0"/>
              <a:t>微甜”双轴附近。</a:t>
            </a:r>
          </a:p>
          <a:p>
            <a:pPr marL="0" indent="0">
              <a:buNone/>
            </a:pPr>
            <a:r>
              <a:rPr lang="zh-CN" altLang="en-US" dirty="0"/>
              <a:t>这些特征都符合地域烹饪传统，是常识性的文化反映。</a:t>
            </a:r>
          </a:p>
          <a:p>
            <a:endParaRPr lang="en-CN" dirty="0"/>
          </a:p>
        </p:txBody>
      </p:sp>
    </p:spTree>
    <p:extLst>
      <p:ext uri="{BB962C8B-B14F-4D97-AF65-F5344CB8AC3E}">
        <p14:creationId xmlns:p14="http://schemas.microsoft.com/office/powerpoint/2010/main" val="134838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BBC6E7-E919-F20F-C2F3-AE90F9151CE9}"/>
              </a:ext>
            </a:extLst>
          </p:cNvPr>
          <p:cNvSpPr>
            <a:spLocks noGrp="1"/>
          </p:cNvSpPr>
          <p:nvPr>
            <p:ph idx="1"/>
          </p:nvPr>
        </p:nvSpPr>
        <p:spPr>
          <a:xfrm>
            <a:off x="1066800" y="483325"/>
            <a:ext cx="10058400" cy="5969725"/>
          </a:xfrm>
        </p:spPr>
        <p:txBody>
          <a:bodyPr>
            <a:normAutofit/>
          </a:bodyPr>
          <a:lstStyle/>
          <a:p>
            <a:pPr marL="0" indent="0">
              <a:buNone/>
            </a:pPr>
            <a:r>
              <a:rPr lang="en-US" altLang="zh-CN" b="1" dirty="0"/>
              <a:t>2. </a:t>
            </a:r>
            <a:r>
              <a:rPr lang="zh-CN" altLang="en-US" b="1" dirty="0"/>
              <a:t>原料体系反映生活方式（符合常识）</a:t>
            </a:r>
            <a:endParaRPr lang="zh-CN" altLang="en-US" dirty="0"/>
          </a:p>
          <a:p>
            <a:pPr marL="0" indent="0">
              <a:buNone/>
            </a:pPr>
            <a:r>
              <a:rPr lang="zh-CN" altLang="en-US" dirty="0"/>
              <a:t>知识图谱中，原料节点具有鲜明的地域象征：</a:t>
            </a:r>
          </a:p>
          <a:p>
            <a:pPr marL="0" indent="0">
              <a:buNone/>
            </a:pPr>
            <a:r>
              <a:rPr lang="zh-CN" altLang="en-US" dirty="0"/>
              <a:t>浙菜与苏菜 → </a:t>
            </a:r>
            <a:r>
              <a:rPr lang="zh-CN" altLang="en-US" b="1" dirty="0"/>
              <a:t>河鲜、笋类、黄酒</a:t>
            </a:r>
            <a:r>
              <a:rPr lang="zh-CN" altLang="en-US" dirty="0"/>
              <a:t>频繁出现</a:t>
            </a:r>
          </a:p>
          <a:p>
            <a:pPr marL="0" indent="0">
              <a:buNone/>
            </a:pPr>
            <a:r>
              <a:rPr lang="zh-CN" altLang="en-US" dirty="0"/>
              <a:t>粤菜 → </a:t>
            </a:r>
            <a:r>
              <a:rPr lang="zh-CN" altLang="en-US" b="1" dirty="0"/>
              <a:t>鱼虾贝类、糖、汤料</a:t>
            </a:r>
            <a:r>
              <a:rPr lang="zh-CN" altLang="en-US" dirty="0"/>
              <a:t>聚集成“海洋体系”</a:t>
            </a:r>
          </a:p>
          <a:p>
            <a:pPr marL="0" indent="0">
              <a:buNone/>
            </a:pPr>
            <a:r>
              <a:rPr lang="zh-CN" altLang="en-US" dirty="0"/>
              <a:t>川湘 → </a:t>
            </a:r>
            <a:r>
              <a:rPr lang="zh-CN" altLang="en-US" b="1" dirty="0"/>
              <a:t>辣椒、花椒、豆瓣、腊味</a:t>
            </a:r>
            <a:r>
              <a:rPr lang="zh-CN" altLang="en-US" dirty="0"/>
              <a:t>构成“香气体系”</a:t>
            </a:r>
          </a:p>
          <a:p>
            <a:pPr marL="0" indent="0">
              <a:buNone/>
            </a:pPr>
            <a:r>
              <a:rPr lang="zh-CN" altLang="en-US" dirty="0"/>
              <a:t>徽菜 → 山野食材（笋干、腌制类）高度集中</a:t>
            </a:r>
          </a:p>
          <a:p>
            <a:pPr marL="0" indent="0">
              <a:buNone/>
            </a:pPr>
            <a:r>
              <a:rPr lang="zh-CN" altLang="en-US" dirty="0"/>
              <a:t>这些正是大众印象中的地域饮食特征，图谱只是把它们结构化呈现出来。</a:t>
            </a:r>
            <a:endParaRPr lang="en-US" altLang="zh-CN" dirty="0"/>
          </a:p>
          <a:p>
            <a:endParaRPr lang="zh-CN" altLang="en-US" dirty="0"/>
          </a:p>
          <a:p>
            <a:pPr marL="0" indent="0">
              <a:buNone/>
            </a:pPr>
            <a:r>
              <a:rPr lang="en-US" altLang="zh-CN" b="1" dirty="0"/>
              <a:t>3. </a:t>
            </a:r>
            <a:r>
              <a:rPr lang="zh-CN" altLang="en-US" b="1" dirty="0"/>
              <a:t>烹饪技法在知识图谱中展现规律（符合常识）</a:t>
            </a:r>
            <a:endParaRPr lang="zh-CN" altLang="en-US" dirty="0"/>
          </a:p>
          <a:p>
            <a:pPr marL="0" indent="0">
              <a:buNone/>
            </a:pPr>
            <a:r>
              <a:rPr lang="zh-CN" altLang="en-US" dirty="0"/>
              <a:t>风味聚类中隐含技法逻辑，例如：</a:t>
            </a:r>
          </a:p>
          <a:p>
            <a:pPr marL="0" indent="0">
              <a:buNone/>
            </a:pPr>
            <a:r>
              <a:rPr lang="zh-CN" altLang="en-US" dirty="0"/>
              <a:t>“红烧”“爆炒”“干锅”常出现在鲁、苏、湘、川等多个菜系</a:t>
            </a:r>
          </a:p>
          <a:p>
            <a:pPr marL="0" indent="0">
              <a:buNone/>
            </a:pPr>
            <a:r>
              <a:rPr lang="zh-CN" altLang="en-US" dirty="0"/>
              <a:t>“清蒸、白灼、炖汤”高度集中在粤菜</a:t>
            </a:r>
          </a:p>
          <a:p>
            <a:pPr marL="0" indent="0">
              <a:buNone/>
            </a:pPr>
            <a:r>
              <a:rPr lang="zh-CN" altLang="en-US" dirty="0"/>
              <a:t>“煸炒、复合调味”集中在川菜</a:t>
            </a:r>
          </a:p>
          <a:p>
            <a:pPr marL="0" indent="0">
              <a:buNone/>
            </a:pPr>
            <a:r>
              <a:rPr lang="zh-CN" altLang="en-US" dirty="0"/>
              <a:t>这些与我们日常理解一致，是常识性的。</a:t>
            </a:r>
          </a:p>
          <a:p>
            <a:endParaRPr lang="en-CN" dirty="0"/>
          </a:p>
        </p:txBody>
      </p:sp>
    </p:spTree>
    <p:extLst>
      <p:ext uri="{BB962C8B-B14F-4D97-AF65-F5344CB8AC3E}">
        <p14:creationId xmlns:p14="http://schemas.microsoft.com/office/powerpoint/2010/main" val="1387982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9E023-394F-FFCE-616C-0FAB7C61CA37}"/>
              </a:ext>
            </a:extLst>
          </p:cNvPr>
          <p:cNvSpPr>
            <a:spLocks noGrp="1"/>
          </p:cNvSpPr>
          <p:nvPr>
            <p:ph type="title"/>
          </p:nvPr>
        </p:nvSpPr>
        <p:spPr/>
        <p:txBody>
          <a:bodyPr>
            <a:normAutofit fontScale="90000"/>
          </a:bodyPr>
          <a:lstStyle/>
          <a:p>
            <a:r>
              <a:rPr lang="zh-CN" altLang="en-US" b="1" dirty="0"/>
              <a:t>反常识性结论</a:t>
            </a:r>
            <a:br>
              <a:rPr lang="zh-CN" altLang="en-US" b="1" dirty="0"/>
            </a:br>
            <a:endParaRPr lang="en-CN" dirty="0"/>
          </a:p>
        </p:txBody>
      </p:sp>
      <p:sp>
        <p:nvSpPr>
          <p:cNvPr id="3" name="Content Placeholder 2">
            <a:extLst>
              <a:ext uri="{FF2B5EF4-FFF2-40B4-BE49-F238E27FC236}">
                <a16:creationId xmlns:a16="http://schemas.microsoft.com/office/drawing/2014/main" id="{ABD18C2C-FAC8-E380-22AE-61F447CDDA2D}"/>
              </a:ext>
            </a:extLst>
          </p:cNvPr>
          <p:cNvSpPr>
            <a:spLocks noGrp="1"/>
          </p:cNvSpPr>
          <p:nvPr>
            <p:ph idx="1"/>
          </p:nvPr>
        </p:nvSpPr>
        <p:spPr>
          <a:xfrm>
            <a:off x="1066800" y="1449977"/>
            <a:ext cx="10058400" cy="4585063"/>
          </a:xfrm>
        </p:spPr>
        <p:txBody>
          <a:bodyPr>
            <a:normAutofit lnSpcReduction="10000"/>
          </a:bodyPr>
          <a:lstStyle/>
          <a:p>
            <a:pPr marL="0" indent="0">
              <a:buNone/>
            </a:pPr>
            <a:r>
              <a:rPr lang="en-US" altLang="zh-CN" b="1" dirty="0"/>
              <a:t>1. </a:t>
            </a:r>
            <a:r>
              <a:rPr lang="zh-CN" altLang="en-US" b="1" dirty="0"/>
              <a:t>川菜并非“辣到极致”，清淡与咸鲜节点比例超出想象</a:t>
            </a:r>
            <a:endParaRPr lang="zh-CN" altLang="en-US" dirty="0"/>
          </a:p>
          <a:p>
            <a:pPr marL="0" indent="0">
              <a:buNone/>
            </a:pPr>
            <a:r>
              <a:rPr lang="zh-CN" altLang="en-US" dirty="0"/>
              <a:t>图谱中，川菜存在大量：</a:t>
            </a:r>
          </a:p>
          <a:p>
            <a:pPr marL="0" indent="0">
              <a:buNone/>
            </a:pPr>
            <a:r>
              <a:rPr lang="zh-CN" altLang="en-US" b="1" dirty="0"/>
              <a:t>咸鲜</a:t>
            </a:r>
            <a:r>
              <a:rPr lang="zh-CN" altLang="en-US" dirty="0"/>
              <a:t>（如宫保鸡丁、鱼香肉丝）</a:t>
            </a:r>
          </a:p>
          <a:p>
            <a:pPr marL="0" indent="0">
              <a:buNone/>
            </a:pPr>
            <a:r>
              <a:rPr lang="zh-CN" altLang="en-US" b="1" dirty="0"/>
              <a:t>清淡</a:t>
            </a:r>
            <a:r>
              <a:rPr lang="zh-CN" altLang="en-US" dirty="0"/>
              <a:t>（如四川凉面、腊肉炒青菜）</a:t>
            </a:r>
          </a:p>
          <a:p>
            <a:pPr marL="0" indent="0">
              <a:buNone/>
            </a:pPr>
            <a:r>
              <a:rPr lang="zh-CN" altLang="en-US" b="1" dirty="0"/>
              <a:t>鱼香而非辣味</a:t>
            </a:r>
            <a:r>
              <a:rPr lang="zh-CN" altLang="en-US" dirty="0"/>
              <a:t>（风味来源于调味体系而非辣）</a:t>
            </a:r>
          </a:p>
          <a:p>
            <a:pPr marL="0" indent="0">
              <a:buNone/>
            </a:pPr>
            <a:r>
              <a:rPr lang="zh-CN" altLang="en-US" dirty="0"/>
              <a:t>说明川菜的“辣”只是外层认知，底层是“复合香气系统”。</a:t>
            </a:r>
          </a:p>
          <a:p>
            <a:pPr marL="0" indent="0">
              <a:buNone/>
            </a:pPr>
            <a:r>
              <a:rPr lang="en-US" altLang="zh-CN" b="1" dirty="0"/>
              <a:t>2. </a:t>
            </a:r>
            <a:r>
              <a:rPr lang="zh-CN" altLang="en-US" b="1" dirty="0"/>
              <a:t>辣椒并不总用于“辣”，而是用于“提香”“去腥”“补味”</a:t>
            </a:r>
            <a:endParaRPr lang="zh-CN" altLang="en-US" dirty="0"/>
          </a:p>
          <a:p>
            <a:pPr marL="0" indent="0">
              <a:buNone/>
            </a:pPr>
            <a:r>
              <a:rPr lang="zh-CN" altLang="en-US" dirty="0"/>
              <a:t>多个菜系（尤其川菜与湘菜）中出现：</a:t>
            </a:r>
          </a:p>
          <a:p>
            <a:pPr marL="0" indent="0">
              <a:buNone/>
            </a:pPr>
            <a:r>
              <a:rPr lang="zh-CN" altLang="en-US" dirty="0"/>
              <a:t>辣椒使用但菜品并不属于“辣味类”</a:t>
            </a:r>
          </a:p>
          <a:p>
            <a:pPr marL="0" indent="0">
              <a:buNone/>
            </a:pPr>
            <a:r>
              <a:rPr lang="en-US" dirty="0"/>
              <a:t>Cypher </a:t>
            </a:r>
            <a:r>
              <a:rPr lang="zh-CN" altLang="en-US" dirty="0"/>
              <a:t>图中节点关系显示：“辣椒”与“香辣</a:t>
            </a:r>
            <a:r>
              <a:rPr lang="en-US" altLang="zh-CN" dirty="0"/>
              <a:t>/</a:t>
            </a:r>
            <a:r>
              <a:rPr lang="zh-CN" altLang="en-US" dirty="0"/>
              <a:t>微辣</a:t>
            </a:r>
            <a:r>
              <a:rPr lang="en-US" altLang="zh-CN" dirty="0"/>
              <a:t>/</a:t>
            </a:r>
            <a:r>
              <a:rPr lang="zh-CN" altLang="en-US" dirty="0"/>
              <a:t>不辣”之间并不完全一致</a:t>
            </a:r>
          </a:p>
          <a:p>
            <a:pPr marL="0" indent="0">
              <a:buNone/>
            </a:pPr>
            <a:r>
              <a:rPr lang="zh-CN" altLang="en-US" dirty="0"/>
              <a:t>这表明辣椒在许多菜中是</a:t>
            </a:r>
            <a:r>
              <a:rPr lang="zh-CN" altLang="en-US" b="1" dirty="0"/>
              <a:t>香料角色</a:t>
            </a:r>
            <a:r>
              <a:rPr lang="zh-CN" altLang="en-US" dirty="0"/>
              <a:t>，不是刺激角色。</a:t>
            </a:r>
          </a:p>
          <a:p>
            <a:pPr marL="0" indent="0">
              <a:buNone/>
            </a:pPr>
            <a:r>
              <a:rPr lang="zh-CN" altLang="en-US" dirty="0"/>
              <a:t>这是典型的反常识结论。</a:t>
            </a:r>
          </a:p>
          <a:p>
            <a:endParaRPr lang="en-CN" dirty="0"/>
          </a:p>
        </p:txBody>
      </p:sp>
    </p:spTree>
    <p:extLst>
      <p:ext uri="{BB962C8B-B14F-4D97-AF65-F5344CB8AC3E}">
        <p14:creationId xmlns:p14="http://schemas.microsoft.com/office/powerpoint/2010/main" val="1585133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EE05CA-570C-45E1-C6E1-CCC26F89BC97}"/>
              </a:ext>
            </a:extLst>
          </p:cNvPr>
          <p:cNvSpPr>
            <a:spLocks noGrp="1"/>
          </p:cNvSpPr>
          <p:nvPr>
            <p:ph idx="1"/>
          </p:nvPr>
        </p:nvSpPr>
        <p:spPr>
          <a:xfrm>
            <a:off x="1066800" y="444137"/>
            <a:ext cx="10058400" cy="5590903"/>
          </a:xfrm>
        </p:spPr>
        <p:txBody>
          <a:bodyPr>
            <a:normAutofit/>
          </a:bodyPr>
          <a:lstStyle/>
          <a:p>
            <a:pPr marL="0" indent="0">
              <a:buNone/>
            </a:pPr>
            <a:r>
              <a:rPr lang="en-US" altLang="zh-CN" b="1" dirty="0"/>
              <a:t>3. </a:t>
            </a:r>
            <a:r>
              <a:rPr lang="zh-CN" altLang="en-US" b="1" dirty="0"/>
              <a:t>粤菜并非“全是清淡”，酱香与甜香类节点分布意外庞大</a:t>
            </a:r>
            <a:endParaRPr lang="zh-CN" altLang="en-US" dirty="0"/>
          </a:p>
          <a:p>
            <a:pPr marL="0" indent="0">
              <a:buNone/>
            </a:pPr>
            <a:r>
              <a:rPr lang="zh-CN" altLang="en-US" dirty="0"/>
              <a:t>从图谱看：</a:t>
            </a:r>
          </a:p>
          <a:p>
            <a:pPr marL="0" indent="0">
              <a:buNone/>
            </a:pPr>
            <a:r>
              <a:rPr lang="zh-CN" altLang="en-US" dirty="0"/>
              <a:t>“咸香”“酱香”“甜香”大量聚集</a:t>
            </a:r>
          </a:p>
          <a:p>
            <a:pPr marL="0" indent="0">
              <a:buNone/>
            </a:pPr>
            <a:r>
              <a:rPr lang="zh-CN" altLang="en-US" dirty="0"/>
              <a:t>糖、蚝油等原料节点密度高</a:t>
            </a:r>
          </a:p>
          <a:p>
            <a:pPr marL="0" indent="0">
              <a:buNone/>
            </a:pPr>
            <a:r>
              <a:rPr lang="zh-CN" altLang="en-US" dirty="0"/>
              <a:t>清淡只是技法逻辑，而不是风味结果</a:t>
            </a:r>
          </a:p>
          <a:p>
            <a:pPr marL="0" indent="0">
              <a:buNone/>
            </a:pPr>
            <a:r>
              <a:rPr lang="zh-CN" altLang="en-US" dirty="0"/>
              <a:t>这与“粤菜都很清淡”的刻板认知明显不同。</a:t>
            </a:r>
            <a:endParaRPr lang="en-US" altLang="zh-CN" dirty="0"/>
          </a:p>
          <a:p>
            <a:pPr marL="0" indent="0">
              <a:buNone/>
            </a:pPr>
            <a:endParaRPr lang="en-US" altLang="zh-CN" b="1" dirty="0"/>
          </a:p>
          <a:p>
            <a:pPr marL="0" indent="0">
              <a:buNone/>
            </a:pPr>
            <a:r>
              <a:rPr lang="en-US" altLang="zh-CN" b="1" dirty="0"/>
              <a:t>4. </a:t>
            </a:r>
            <a:r>
              <a:rPr lang="zh-CN" altLang="en-US" b="1" dirty="0"/>
              <a:t>湘菜的“辣”与川菜完全不同（结构性差异明显）</a:t>
            </a:r>
            <a:endParaRPr lang="zh-CN" altLang="en-US" dirty="0"/>
          </a:p>
          <a:p>
            <a:pPr marL="0" indent="0">
              <a:buNone/>
            </a:pPr>
            <a:r>
              <a:rPr lang="zh-CN" altLang="en-US" dirty="0"/>
              <a:t>图谱显示：</a:t>
            </a:r>
          </a:p>
          <a:p>
            <a:pPr marL="0" indent="0">
              <a:buNone/>
            </a:pPr>
            <a:r>
              <a:rPr lang="zh-CN" altLang="en-US" dirty="0"/>
              <a:t>湘菜辣味节点和“腊味、酸味”绑定关系明显</a:t>
            </a:r>
          </a:p>
          <a:p>
            <a:pPr marL="0" indent="0">
              <a:buNone/>
            </a:pPr>
            <a:r>
              <a:rPr lang="zh-CN" altLang="en-US" dirty="0"/>
              <a:t>川菜辣味则与“豆瓣、花椒、复合调味”绑定</a:t>
            </a:r>
          </a:p>
          <a:p>
            <a:pPr marL="0" indent="0">
              <a:buNone/>
            </a:pPr>
            <a:r>
              <a:rPr lang="zh-CN" altLang="en-US" dirty="0"/>
              <a:t>两者的辣味不是同一种范式，而是</a:t>
            </a:r>
            <a:r>
              <a:rPr lang="zh-CN" altLang="en-US" b="1" dirty="0"/>
              <a:t>不同化学风味系统</a:t>
            </a:r>
            <a:endParaRPr lang="zh-CN" altLang="en-US" dirty="0"/>
          </a:p>
          <a:p>
            <a:pPr marL="0" indent="0">
              <a:buNone/>
            </a:pPr>
            <a:r>
              <a:rPr lang="zh-CN" altLang="en-US" dirty="0"/>
              <a:t>这也是反常识性的发现。</a:t>
            </a:r>
          </a:p>
          <a:p>
            <a:pPr marL="0" indent="0">
              <a:buNone/>
            </a:pPr>
            <a:endParaRPr lang="en-CN" dirty="0"/>
          </a:p>
        </p:txBody>
      </p:sp>
    </p:spTree>
    <p:extLst>
      <p:ext uri="{BB962C8B-B14F-4D97-AF65-F5344CB8AC3E}">
        <p14:creationId xmlns:p14="http://schemas.microsoft.com/office/powerpoint/2010/main" val="1395338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1D3FBA-B777-ABD9-D790-9E22C130C7C3}"/>
              </a:ext>
            </a:extLst>
          </p:cNvPr>
          <p:cNvSpPr>
            <a:spLocks noGrp="1"/>
          </p:cNvSpPr>
          <p:nvPr>
            <p:ph idx="1"/>
          </p:nvPr>
        </p:nvSpPr>
        <p:spPr>
          <a:xfrm>
            <a:off x="1066800" y="457200"/>
            <a:ext cx="10058400" cy="5577840"/>
          </a:xfrm>
        </p:spPr>
        <p:txBody>
          <a:bodyPr>
            <a:normAutofit/>
          </a:bodyPr>
          <a:lstStyle/>
          <a:p>
            <a:pPr marL="0" indent="0">
              <a:buNone/>
            </a:pPr>
            <a:r>
              <a:rPr lang="en-US" altLang="zh-CN" b="1" dirty="0"/>
              <a:t>5. </a:t>
            </a:r>
            <a:r>
              <a:rPr lang="zh-CN" altLang="en-US" b="1" dirty="0"/>
              <a:t>多个菜系共享相同的风味结构（跨菜系的“味觉桥”</a:t>
            </a:r>
            <a:r>
              <a:rPr lang="en-US" altLang="zh-CN" b="1" dirty="0"/>
              <a:t>)</a:t>
            </a:r>
            <a:endParaRPr lang="zh-CN" altLang="en-US" dirty="0"/>
          </a:p>
          <a:p>
            <a:pPr marL="0" indent="0">
              <a:buNone/>
            </a:pPr>
            <a:r>
              <a:rPr lang="zh-CN" altLang="en-US" dirty="0"/>
              <a:t>例如：</a:t>
            </a:r>
          </a:p>
          <a:p>
            <a:pPr marL="0" indent="0">
              <a:buNone/>
            </a:pPr>
            <a:r>
              <a:rPr lang="zh-CN" altLang="en-US" dirty="0"/>
              <a:t>“红烧”在苏、浙、鲁、湘均形成大规模节点</a:t>
            </a:r>
          </a:p>
          <a:p>
            <a:pPr marL="0" indent="0">
              <a:buNone/>
            </a:pPr>
            <a:r>
              <a:rPr lang="zh-CN" altLang="en-US" dirty="0"/>
              <a:t>“酸甜”在浙菜、闽菜、粤菜中同步出现</a:t>
            </a:r>
          </a:p>
          <a:p>
            <a:pPr marL="0" indent="0">
              <a:buNone/>
            </a:pPr>
            <a:r>
              <a:rPr lang="zh-CN" altLang="en-US" dirty="0"/>
              <a:t>“酱香”在川、鲁、粤中都有稳定分布</a:t>
            </a:r>
          </a:p>
          <a:p>
            <a:pPr marL="0" indent="0">
              <a:buNone/>
            </a:pPr>
            <a:r>
              <a:rPr lang="zh-CN" altLang="en-US" dirty="0"/>
              <a:t>常识认为“每个菜系独立”，但图谱显示它们</a:t>
            </a:r>
            <a:r>
              <a:rPr lang="zh-CN" altLang="en-US" b="1" dirty="0"/>
              <a:t>存在交叉演化与共享原料和烹饪技术</a:t>
            </a:r>
            <a:r>
              <a:rPr lang="zh-CN" altLang="en-US" dirty="0"/>
              <a:t>。</a:t>
            </a:r>
          </a:p>
          <a:p>
            <a:pPr marL="0" indent="0">
              <a:buNone/>
            </a:pPr>
            <a:endParaRPr lang="en-US" altLang="zh-CN" b="1" dirty="0"/>
          </a:p>
          <a:p>
            <a:pPr marL="0" indent="0">
              <a:buNone/>
            </a:pPr>
            <a:r>
              <a:rPr lang="en-US" altLang="zh-CN" b="1" dirty="0"/>
              <a:t>6. </a:t>
            </a:r>
            <a:r>
              <a:rPr lang="zh-CN" altLang="en-US" b="1" dirty="0"/>
              <a:t>原料共享程度远高于预期（反常识）</a:t>
            </a:r>
            <a:endParaRPr lang="zh-CN" altLang="en-US" dirty="0"/>
          </a:p>
          <a:p>
            <a:pPr marL="0" indent="0">
              <a:buNone/>
            </a:pPr>
            <a:r>
              <a:rPr lang="zh-CN" altLang="en-US" dirty="0"/>
              <a:t>图谱显示：</a:t>
            </a:r>
          </a:p>
          <a:p>
            <a:pPr marL="0" indent="0">
              <a:buNone/>
            </a:pPr>
            <a:r>
              <a:rPr lang="zh-CN" altLang="en-US" dirty="0"/>
              <a:t>大部分</a:t>
            </a:r>
            <a:r>
              <a:rPr lang="en-US" altLang="zh-CN" dirty="0"/>
              <a:t> </a:t>
            </a:r>
            <a:r>
              <a:rPr lang="zh-CN" altLang="en-US" dirty="0"/>
              <a:t>的原料节点被至少两个菜系共享</a:t>
            </a:r>
          </a:p>
          <a:p>
            <a:pPr marL="0" indent="0">
              <a:buNone/>
            </a:pPr>
            <a:r>
              <a:rPr lang="zh-CN" altLang="en-US" dirty="0"/>
              <a:t>“独有原料”反而数量不多</a:t>
            </a:r>
          </a:p>
          <a:p>
            <a:pPr marL="0" indent="0">
              <a:buNone/>
            </a:pPr>
            <a:r>
              <a:rPr lang="zh-CN" altLang="en-US" dirty="0"/>
              <a:t>区别主要来自“原料组合方式与调味逻辑”，而不是原料本身</a:t>
            </a:r>
          </a:p>
          <a:p>
            <a:pPr marL="0" indent="0">
              <a:buNone/>
            </a:pPr>
            <a:r>
              <a:rPr lang="zh-CN" altLang="en-US" dirty="0"/>
              <a:t>这推翻了“每个菜系靠独特原料区分”的常识。</a:t>
            </a:r>
          </a:p>
          <a:p>
            <a:endParaRPr lang="en-CN" dirty="0"/>
          </a:p>
        </p:txBody>
      </p:sp>
    </p:spTree>
    <p:extLst>
      <p:ext uri="{BB962C8B-B14F-4D97-AF65-F5344CB8AC3E}">
        <p14:creationId xmlns:p14="http://schemas.microsoft.com/office/powerpoint/2010/main" val="3316993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EABD6-4355-0617-BD23-14777806EB34}"/>
              </a:ext>
            </a:extLst>
          </p:cNvPr>
          <p:cNvSpPr>
            <a:spLocks noGrp="1"/>
          </p:cNvSpPr>
          <p:nvPr>
            <p:ph type="title"/>
          </p:nvPr>
        </p:nvSpPr>
        <p:spPr>
          <a:xfrm>
            <a:off x="1066800" y="253387"/>
            <a:ext cx="10058400" cy="1371600"/>
          </a:xfrm>
        </p:spPr>
        <p:txBody>
          <a:bodyPr/>
          <a:lstStyle/>
          <a:p>
            <a:r>
              <a:rPr lang="en-CN" dirty="0"/>
              <a:t>一</a:t>
            </a:r>
            <a:r>
              <a:rPr lang="zh-CN" altLang="en-US" dirty="0"/>
              <a:t> ，项目背景与目标</a:t>
            </a:r>
            <a:endParaRPr lang="en-CN" dirty="0"/>
          </a:p>
        </p:txBody>
      </p:sp>
      <p:sp>
        <p:nvSpPr>
          <p:cNvPr id="3" name="Content Placeholder 2">
            <a:extLst>
              <a:ext uri="{FF2B5EF4-FFF2-40B4-BE49-F238E27FC236}">
                <a16:creationId xmlns:a16="http://schemas.microsoft.com/office/drawing/2014/main" id="{514A86E6-05B0-97E3-AB20-09A077015B6B}"/>
              </a:ext>
            </a:extLst>
          </p:cNvPr>
          <p:cNvSpPr>
            <a:spLocks noGrp="1"/>
          </p:cNvSpPr>
          <p:nvPr>
            <p:ph idx="1"/>
          </p:nvPr>
        </p:nvSpPr>
        <p:spPr>
          <a:xfrm>
            <a:off x="1066800" y="1069501"/>
            <a:ext cx="10058400" cy="4344423"/>
          </a:xfrm>
        </p:spPr>
        <p:txBody>
          <a:bodyPr>
            <a:noAutofit/>
          </a:bodyPr>
          <a:lstStyle/>
          <a:p>
            <a:pPr marL="0" indent="0">
              <a:buNone/>
            </a:pPr>
            <a:endParaRPr lang="en-US" altLang="zh-CN" sz="2400" dirty="0"/>
          </a:p>
          <a:p>
            <a:pPr marL="0" indent="0">
              <a:buNone/>
            </a:pPr>
            <a:r>
              <a:rPr lang="zh-CN" altLang="en-US" sz="2400" dirty="0"/>
              <a:t>中国八大菜系不仅代表地域文化，更蕴含烹饪逻辑、口味体系与原料结构。为了从更系统、更知识化的角度理解这些“味觉文明”，本项目以“数据 </a:t>
            </a:r>
            <a:r>
              <a:rPr lang="en-US" altLang="zh-CN" sz="2400" dirty="0"/>
              <a:t>+ </a:t>
            </a:r>
            <a:r>
              <a:rPr lang="zh-CN" altLang="en-US" sz="2400" dirty="0"/>
              <a:t>图谱”的方式重建菜系的知识结构。</a:t>
            </a:r>
            <a:endParaRPr lang="en-US" altLang="zh-CN" sz="2400" dirty="0"/>
          </a:p>
          <a:p>
            <a:pPr marL="0" indent="0">
              <a:buNone/>
            </a:pPr>
            <a:r>
              <a:rPr lang="zh-CN" altLang="en-US" sz="2400" dirty="0"/>
              <a:t>我们从网络公开菜谱中自动爬取各菜系近百道菜品，汇集成 </a:t>
            </a:r>
            <a:r>
              <a:rPr lang="en-US" sz="2400" dirty="0"/>
              <a:t>CSV </a:t>
            </a:r>
            <a:r>
              <a:rPr lang="zh-CN" altLang="en-US" sz="2400" dirty="0"/>
              <a:t>数据集，再导入 </a:t>
            </a:r>
            <a:r>
              <a:rPr lang="en-US" sz="2400" dirty="0"/>
              <a:t>Neo4j，</a:t>
            </a:r>
            <a:r>
              <a:rPr lang="zh-CN" altLang="en-US" sz="2400" dirty="0"/>
              <a:t>通过节点与关系构建菜系知识图谱。</a:t>
            </a:r>
            <a:endParaRPr lang="en-US" altLang="zh-CN" sz="2400" dirty="0"/>
          </a:p>
          <a:p>
            <a:pPr marL="0" indent="0">
              <a:buNone/>
            </a:pPr>
            <a:r>
              <a:rPr lang="zh-CN" altLang="en-US" sz="2400" dirty="0"/>
              <a:t>图谱不仅展示菜名、口味、原料的显性关系，也借助结构化的网络连接呈现菜系的隐性规律：例如口味共性、核心原料族群、菜系间的结构相似度等。</a:t>
            </a:r>
            <a:endParaRPr lang="en-US" altLang="zh-CN" sz="2400" dirty="0"/>
          </a:p>
          <a:p>
            <a:pPr marL="0" indent="0">
              <a:buNone/>
            </a:pPr>
            <a:r>
              <a:rPr lang="zh-CN" altLang="en-US" sz="2400" dirty="0"/>
              <a:t>本项目希望用技术手段揭示传统饮食文化背后的逻辑，使“味道”变成可观察、可分析、可解释的知识体系。</a:t>
            </a:r>
          </a:p>
          <a:p>
            <a:endParaRPr lang="en-CN" sz="2400" dirty="0"/>
          </a:p>
        </p:txBody>
      </p:sp>
    </p:spTree>
    <p:extLst>
      <p:ext uri="{BB962C8B-B14F-4D97-AF65-F5344CB8AC3E}">
        <p14:creationId xmlns:p14="http://schemas.microsoft.com/office/powerpoint/2010/main" val="1168711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C424C-A320-F49C-297E-1B254C1B2CF6}"/>
              </a:ext>
            </a:extLst>
          </p:cNvPr>
          <p:cNvSpPr>
            <a:spLocks noGrp="1"/>
          </p:cNvSpPr>
          <p:nvPr>
            <p:ph type="title"/>
          </p:nvPr>
        </p:nvSpPr>
        <p:spPr>
          <a:xfrm>
            <a:off x="1066800" y="268020"/>
            <a:ext cx="10058400" cy="1371600"/>
          </a:xfrm>
        </p:spPr>
        <p:txBody>
          <a:bodyPr/>
          <a:lstStyle/>
          <a:p>
            <a:r>
              <a:rPr lang="en-CN" dirty="0"/>
              <a:t>创新菜品结合AI生成</a:t>
            </a:r>
          </a:p>
        </p:txBody>
      </p:sp>
      <p:sp>
        <p:nvSpPr>
          <p:cNvPr id="3" name="Content Placeholder 2">
            <a:extLst>
              <a:ext uri="{FF2B5EF4-FFF2-40B4-BE49-F238E27FC236}">
                <a16:creationId xmlns:a16="http://schemas.microsoft.com/office/drawing/2014/main" id="{D9CD011C-8A09-69FF-B04A-1C327953651C}"/>
              </a:ext>
            </a:extLst>
          </p:cNvPr>
          <p:cNvSpPr>
            <a:spLocks noGrp="1"/>
          </p:cNvSpPr>
          <p:nvPr>
            <p:ph idx="1"/>
          </p:nvPr>
        </p:nvSpPr>
        <p:spPr>
          <a:xfrm>
            <a:off x="1066800" y="1333041"/>
            <a:ext cx="10058400" cy="4701999"/>
          </a:xfrm>
        </p:spPr>
        <p:txBody>
          <a:bodyPr>
            <a:normAutofit lnSpcReduction="10000"/>
          </a:bodyPr>
          <a:lstStyle/>
          <a:p>
            <a:pPr marL="0" indent="0">
              <a:buNone/>
            </a:pPr>
            <a:r>
              <a:rPr lang="zh-CN" altLang="en-US" b="1" dirty="0"/>
              <a:t>糟香蜜麻鲜鲈鱼</a:t>
            </a:r>
            <a:r>
              <a:rPr lang="zh-CN" altLang="en-US" dirty="0"/>
              <a:t>：</a:t>
            </a:r>
            <a:endParaRPr lang="en-US" altLang="zh-CN" dirty="0"/>
          </a:p>
          <a:p>
            <a:pPr marL="0" indent="0">
              <a:buNone/>
            </a:pPr>
            <a:r>
              <a:rPr lang="zh-CN" altLang="en-US" b="1" dirty="0"/>
              <a:t>主料</a:t>
            </a:r>
            <a:r>
              <a:rPr lang="zh-CN" altLang="en-US" dirty="0"/>
              <a:t>：粤菜鲈鱼，鲜嫩清爽，易吸收复合调味。</a:t>
            </a:r>
          </a:p>
          <a:p>
            <a:pPr marL="0" indent="0">
              <a:buNone/>
            </a:pPr>
            <a:r>
              <a:rPr lang="zh-CN" altLang="en-US" b="1" dirty="0"/>
              <a:t>辅料</a:t>
            </a:r>
            <a:r>
              <a:rPr lang="zh-CN" altLang="en-US" dirty="0"/>
              <a:t>：鲁菜葱香、川菜花椒微麻、浙菜糟香、苏菜桂花蜜回甘，丰富风味层次。</a:t>
            </a:r>
          </a:p>
          <a:p>
            <a:pPr marL="0" indent="0">
              <a:buNone/>
            </a:pPr>
            <a:r>
              <a:rPr lang="zh-CN" altLang="en-US" b="1" dirty="0"/>
              <a:t>技法</a:t>
            </a:r>
            <a:r>
              <a:rPr lang="zh-CN" altLang="en-US" dirty="0"/>
              <a:t>：整合清蒸（锁鲜）、糟渍（入味）、淋汁（提香）、蜜渍（增甜）多菜系技法，实现风味互补。</a:t>
            </a:r>
          </a:p>
          <a:p>
            <a:pPr marL="0" indent="0">
              <a:buNone/>
            </a:pPr>
            <a:r>
              <a:rPr lang="zh-CN" altLang="en-US" b="1" dirty="0"/>
              <a:t>味型创新</a:t>
            </a:r>
            <a:r>
              <a:rPr lang="zh-CN" altLang="en-US" dirty="0"/>
              <a:t>：以咸鲜为底、糟香为韵、蜜甜回甘、微麻提鲜的五重复合味型，口感嫩脆香麻甜并存，呈现菜系风味与原料口味的跨界碰撞。</a:t>
            </a:r>
            <a:endParaRPr lang="en-US" altLang="zh-CN" dirty="0"/>
          </a:p>
          <a:p>
            <a:pPr marL="0" indent="0">
              <a:buNone/>
            </a:pPr>
            <a:endParaRPr lang="zh-CN" altLang="en-US" dirty="0"/>
          </a:p>
          <a:p>
            <a:pPr marL="0" indent="0">
              <a:buNone/>
            </a:pPr>
            <a:r>
              <a:rPr lang="en-US" altLang="zh-CN" b="1" dirty="0"/>
              <a:t> </a:t>
            </a:r>
            <a:r>
              <a:rPr lang="zh-CN" altLang="en-US" b="1" dirty="0"/>
              <a:t>糟香桂花牛柳</a:t>
            </a:r>
            <a:endParaRPr lang="zh-CN" altLang="en-US" dirty="0"/>
          </a:p>
          <a:p>
            <a:pPr marL="0" indent="0">
              <a:buNone/>
            </a:pPr>
            <a:r>
              <a:rPr lang="zh-CN" altLang="en-US" b="1" dirty="0"/>
              <a:t>主料</a:t>
            </a:r>
            <a:r>
              <a:rPr lang="zh-CN" altLang="en-US" dirty="0"/>
              <a:t>：上脑牛柳（粤菜嫩滑）</a:t>
            </a:r>
          </a:p>
          <a:p>
            <a:pPr marL="0" indent="0">
              <a:buNone/>
            </a:pPr>
            <a:r>
              <a:rPr lang="zh-CN" altLang="en-US" b="1" dirty="0"/>
              <a:t>辅料</a:t>
            </a:r>
            <a:r>
              <a:rPr lang="zh-CN" altLang="en-US" dirty="0"/>
              <a:t>：花椒（川菜微麻）、糟卤（浙菜发酵香）、桂花蜜（苏菜甜）、大葱丝（鲁菜香）</a:t>
            </a:r>
          </a:p>
          <a:p>
            <a:pPr marL="0" indent="0">
              <a:buNone/>
            </a:pPr>
            <a:r>
              <a:rPr lang="zh-CN" altLang="en-US" b="1" dirty="0"/>
              <a:t>技法</a:t>
            </a:r>
            <a:r>
              <a:rPr lang="zh-CN" altLang="en-US" dirty="0"/>
              <a:t>：牛柳先煎锁汁，再炒辅料入味，最后淋桂花蜜糟香汁</a:t>
            </a:r>
          </a:p>
          <a:p>
            <a:pPr marL="0" indent="0">
              <a:buNone/>
            </a:pPr>
            <a:r>
              <a:rPr lang="zh-CN" altLang="en-US" b="1" dirty="0"/>
              <a:t>味型创新</a:t>
            </a:r>
            <a:r>
              <a:rPr lang="zh-CN" altLang="en-US" dirty="0"/>
              <a:t>：咸鲜为基、糟香为韵、蜜甜回甘、微麻提香，口感嫩、香、麻、甜，体现多菜系风味交织</a:t>
            </a:r>
          </a:p>
          <a:p>
            <a:endParaRPr lang="en-CN" dirty="0"/>
          </a:p>
        </p:txBody>
      </p:sp>
    </p:spTree>
    <p:extLst>
      <p:ext uri="{BB962C8B-B14F-4D97-AF65-F5344CB8AC3E}">
        <p14:creationId xmlns:p14="http://schemas.microsoft.com/office/powerpoint/2010/main" val="1432079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6D7B6-A424-5745-ED58-463BD497F1CA}"/>
              </a:ext>
            </a:extLst>
          </p:cNvPr>
          <p:cNvSpPr>
            <a:spLocks noGrp="1"/>
          </p:cNvSpPr>
          <p:nvPr>
            <p:ph type="title"/>
          </p:nvPr>
        </p:nvSpPr>
        <p:spPr/>
        <p:txBody>
          <a:bodyPr>
            <a:normAutofit fontScale="90000"/>
          </a:bodyPr>
          <a:lstStyle/>
          <a:p>
            <a:r>
              <a:rPr lang="zh-CN" altLang="en-US" b="1" dirty="0"/>
              <a:t>结语：以图谱重读八大菜系</a:t>
            </a:r>
            <a:br>
              <a:rPr lang="zh-CN" altLang="en-US" b="1" dirty="0"/>
            </a:br>
            <a:endParaRPr lang="en-CN" dirty="0"/>
          </a:p>
        </p:txBody>
      </p:sp>
      <p:sp>
        <p:nvSpPr>
          <p:cNvPr id="3" name="Content Placeholder 2">
            <a:extLst>
              <a:ext uri="{FF2B5EF4-FFF2-40B4-BE49-F238E27FC236}">
                <a16:creationId xmlns:a16="http://schemas.microsoft.com/office/drawing/2014/main" id="{BFDF7475-8B9F-0AEF-8EF8-5E1BBCC4B47D}"/>
              </a:ext>
            </a:extLst>
          </p:cNvPr>
          <p:cNvSpPr>
            <a:spLocks noGrp="1"/>
          </p:cNvSpPr>
          <p:nvPr>
            <p:ph idx="1"/>
          </p:nvPr>
        </p:nvSpPr>
        <p:spPr>
          <a:xfrm>
            <a:off x="1066800" y="1528354"/>
            <a:ext cx="10058400" cy="4506686"/>
          </a:xfrm>
        </p:spPr>
        <p:txBody>
          <a:bodyPr>
            <a:normAutofit/>
          </a:bodyPr>
          <a:lstStyle/>
          <a:p>
            <a:pPr marL="0" indent="0">
              <a:buNone/>
            </a:pPr>
            <a:r>
              <a:rPr lang="zh-CN" altLang="en-US" dirty="0"/>
              <a:t>        当我们把菜品、口味与原料拆开、编码、清洗，再以图数据库的方式重新组合时，中国的八大菜系第一次以一种“结构”而不是“传说”的形态出现。那些被认为理所当然的风味印象，忽然在图中变得可量化；那些隐藏在地域、气候、技法背后的烹饪逻辑，也在节点与边的连接中变得可追溯、可解释。</a:t>
            </a:r>
            <a:br>
              <a:rPr lang="zh-CN" altLang="en-US" dirty="0"/>
            </a:br>
            <a:endParaRPr lang="zh-CN" altLang="en-US" dirty="0"/>
          </a:p>
          <a:p>
            <a:pPr marL="0" indent="0">
              <a:buNone/>
            </a:pPr>
            <a:r>
              <a:rPr lang="zh-CN" altLang="en-US" dirty="0"/>
              <a:t>         知识图谱并没有替代味觉，它只是让味觉变得透明。我们在图中重新看见川菜的香气本质、粤菜的复杂平衡、湘菜的直爽辣意、浙菜的清雅水土，也发现了一些超出文化叙事的新真相：辣椒未必为辣而来；清淡也可以由酱香编织；菜系的边界并不像地图一样清晰，而更像河流，彼此渗透、交流、改写着对方。</a:t>
            </a:r>
            <a:endParaRPr lang="en-US" altLang="zh-CN" dirty="0"/>
          </a:p>
          <a:p>
            <a:pPr marL="0" indent="0">
              <a:buNone/>
            </a:pPr>
            <a:endParaRPr lang="zh-CN" altLang="en-US" dirty="0"/>
          </a:p>
          <a:p>
            <a:pPr marL="0" indent="0">
              <a:buNone/>
            </a:pPr>
            <a:r>
              <a:rPr lang="zh-CN" altLang="en-US" dirty="0"/>
              <a:t>        这套图谱不是结论，而是钥匙。它打开了一种新的理解方式：</a:t>
            </a:r>
          </a:p>
          <a:p>
            <a:pPr marL="0" indent="0">
              <a:buNone/>
            </a:pPr>
            <a:r>
              <a:rPr lang="zh-CN" altLang="en-US" b="1" dirty="0"/>
              <a:t>       用结构读味道，用关系读文化，用图谱读中国人的饮食智慧。</a:t>
            </a:r>
            <a:endParaRPr lang="zh-CN" altLang="en-US" dirty="0"/>
          </a:p>
          <a:p>
            <a:endParaRPr lang="en-CN" dirty="0"/>
          </a:p>
        </p:txBody>
      </p:sp>
    </p:spTree>
    <p:extLst>
      <p:ext uri="{BB962C8B-B14F-4D97-AF65-F5344CB8AC3E}">
        <p14:creationId xmlns:p14="http://schemas.microsoft.com/office/powerpoint/2010/main" val="1230376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B716-3F70-672C-78AD-08918C624245}"/>
              </a:ext>
            </a:extLst>
          </p:cNvPr>
          <p:cNvSpPr>
            <a:spLocks noGrp="1"/>
          </p:cNvSpPr>
          <p:nvPr>
            <p:ph type="title"/>
          </p:nvPr>
        </p:nvSpPr>
        <p:spPr>
          <a:xfrm>
            <a:off x="1066800" y="2743200"/>
            <a:ext cx="10058400" cy="1371600"/>
          </a:xfrm>
        </p:spPr>
        <p:txBody>
          <a:bodyPr>
            <a:normAutofit/>
          </a:bodyPr>
          <a:lstStyle/>
          <a:p>
            <a:pPr algn="ctr"/>
            <a:r>
              <a:rPr lang="en-CN" sz="6000" dirty="0">
                <a:latin typeface="Matura MT Script Capitals" panose="03020802060602070202" pitchFamily="66" charset="77"/>
                <a:ea typeface="Nanum Pen Script" panose="03040600000000000000" pitchFamily="66" charset="-127"/>
              </a:rPr>
              <a:t>Thanks</a:t>
            </a:r>
            <a:r>
              <a:rPr lang="zh-CN" altLang="en-US" sz="6000" dirty="0">
                <a:latin typeface="Matura MT Script Capitals" panose="03020802060602070202" pitchFamily="66" charset="77"/>
                <a:ea typeface="Nanum Pen Script" panose="03040600000000000000" pitchFamily="66" charset="-127"/>
              </a:rPr>
              <a:t> </a:t>
            </a:r>
            <a:r>
              <a:rPr lang="en-US" altLang="zh-CN" sz="6000" dirty="0">
                <a:latin typeface="Matura MT Script Capitals" panose="03020802060602070202" pitchFamily="66" charset="77"/>
                <a:ea typeface="Nanum Pen Script" panose="03040600000000000000" pitchFamily="66" charset="-127"/>
              </a:rPr>
              <a:t>for your watching</a:t>
            </a:r>
            <a:endParaRPr lang="en-CN" sz="6000" dirty="0">
              <a:latin typeface="Matura MT Script Capitals" panose="03020802060602070202" pitchFamily="66" charset="77"/>
              <a:ea typeface="Nanum Pen Script" panose="03040600000000000000" pitchFamily="66" charset="-127"/>
            </a:endParaRPr>
          </a:p>
        </p:txBody>
      </p:sp>
    </p:spTree>
    <p:extLst>
      <p:ext uri="{BB962C8B-B14F-4D97-AF65-F5344CB8AC3E}">
        <p14:creationId xmlns:p14="http://schemas.microsoft.com/office/powerpoint/2010/main" val="3384207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A592-805B-1C9C-C43B-87F14104FA3F}"/>
              </a:ext>
            </a:extLst>
          </p:cNvPr>
          <p:cNvSpPr>
            <a:spLocks noGrp="1"/>
          </p:cNvSpPr>
          <p:nvPr>
            <p:ph type="title"/>
          </p:nvPr>
        </p:nvSpPr>
        <p:spPr>
          <a:xfrm>
            <a:off x="1035507" y="454272"/>
            <a:ext cx="10058400" cy="1371600"/>
          </a:xfrm>
        </p:spPr>
        <p:txBody>
          <a:bodyPr>
            <a:normAutofit fontScale="90000"/>
          </a:bodyPr>
          <a:lstStyle/>
          <a:p>
            <a:r>
              <a:rPr lang="en-CN" dirty="0"/>
              <a:t>二</a:t>
            </a:r>
            <a:r>
              <a:rPr lang="zh-CN" altLang="en-US" dirty="0"/>
              <a:t>，</a:t>
            </a:r>
            <a:r>
              <a:rPr lang="zh-CN" altLang="en-US" b="1" dirty="0"/>
              <a:t>数据来源与构建方法</a:t>
            </a:r>
            <a:br>
              <a:rPr lang="zh-CN" altLang="en-US" b="1" dirty="0"/>
            </a:br>
            <a:endParaRPr lang="en-CN" dirty="0"/>
          </a:p>
        </p:txBody>
      </p:sp>
      <p:sp>
        <p:nvSpPr>
          <p:cNvPr id="3" name="Content Placeholder 2">
            <a:extLst>
              <a:ext uri="{FF2B5EF4-FFF2-40B4-BE49-F238E27FC236}">
                <a16:creationId xmlns:a16="http://schemas.microsoft.com/office/drawing/2014/main" id="{1D2CC83C-CDCA-6118-ED7F-30BB304954DD}"/>
              </a:ext>
            </a:extLst>
          </p:cNvPr>
          <p:cNvSpPr>
            <a:spLocks noGrp="1"/>
          </p:cNvSpPr>
          <p:nvPr>
            <p:ph idx="1"/>
          </p:nvPr>
        </p:nvSpPr>
        <p:spPr>
          <a:xfrm>
            <a:off x="1022601" y="1327358"/>
            <a:ext cx="5042106" cy="4689566"/>
          </a:xfrm>
        </p:spPr>
        <p:txBody>
          <a:bodyPr>
            <a:normAutofit/>
          </a:bodyPr>
          <a:lstStyle/>
          <a:p>
            <a:pPr marL="0" indent="0">
              <a:buNone/>
            </a:pPr>
            <a:endParaRPr lang="en-US" altLang="zh-CN" dirty="0"/>
          </a:p>
          <a:p>
            <a:pPr marL="0" indent="0">
              <a:buNone/>
            </a:pPr>
            <a:r>
              <a:rPr lang="zh-CN" altLang="en-US" sz="2400" b="1" dirty="0"/>
              <a:t>数据来源：</a:t>
            </a:r>
            <a:endParaRPr lang="en-US" altLang="zh-CN" sz="2400" b="1" dirty="0"/>
          </a:p>
          <a:p>
            <a:pPr marL="0" indent="0">
              <a:buNone/>
            </a:pPr>
            <a:r>
              <a:rPr lang="zh-CN" altLang="en-US" dirty="0"/>
              <a:t>本项目八大菜系的数据均来自自建脚本自动爬取公开菜谱网站如美食天下等，爬取字段包括：</a:t>
            </a:r>
            <a:endParaRPr lang="en-US" altLang="zh-CN" dirty="0"/>
          </a:p>
          <a:p>
            <a:pPr marL="0" indent="0">
              <a:buNone/>
            </a:pPr>
            <a:endParaRPr lang="zh-CN" altLang="en-US" dirty="0"/>
          </a:p>
          <a:p>
            <a:pPr marL="0" indent="0">
              <a:buNone/>
            </a:pPr>
            <a:r>
              <a:rPr lang="zh-CN" altLang="en-US" b="1" dirty="0"/>
              <a:t>菜名</a:t>
            </a:r>
            <a:endParaRPr lang="zh-CN" altLang="en-US" dirty="0"/>
          </a:p>
          <a:p>
            <a:pPr marL="0" indent="0">
              <a:buNone/>
            </a:pPr>
            <a:r>
              <a:rPr lang="zh-CN" altLang="en-US" b="1" dirty="0"/>
              <a:t>口味描述</a:t>
            </a:r>
            <a:endParaRPr lang="zh-CN" altLang="en-US" dirty="0"/>
          </a:p>
          <a:p>
            <a:pPr marL="0" indent="0">
              <a:buNone/>
            </a:pPr>
            <a:r>
              <a:rPr lang="zh-CN" altLang="en-US" b="1" dirty="0"/>
              <a:t>主要原料</a:t>
            </a:r>
            <a:endParaRPr lang="en-US" altLang="zh-CN" b="1" dirty="0"/>
          </a:p>
          <a:p>
            <a:pPr marL="0" indent="0">
              <a:buNone/>
            </a:pPr>
            <a:endParaRPr lang="en-US" altLang="zh-CN" b="1" dirty="0"/>
          </a:p>
          <a:p>
            <a:pPr marL="0" indent="0">
              <a:buNone/>
            </a:pPr>
            <a:r>
              <a:rPr lang="zh-CN" altLang="en-US" dirty="0"/>
              <a:t>每个菜系大约包含 </a:t>
            </a:r>
            <a:r>
              <a:rPr lang="en-US" altLang="zh-CN" dirty="0"/>
              <a:t>100 </a:t>
            </a:r>
            <a:r>
              <a:rPr lang="zh-CN" altLang="en-US" dirty="0"/>
              <a:t>道菜，总共约</a:t>
            </a:r>
            <a:r>
              <a:rPr lang="en-US" altLang="zh-CN" dirty="0"/>
              <a:t>800</a:t>
            </a:r>
            <a:r>
              <a:rPr lang="zh-CN" altLang="en-US" dirty="0"/>
              <a:t>道菜，从而形成了一个规模可观、互相关联、可查询可分析的菜谱数据库。</a:t>
            </a:r>
            <a:endParaRPr lang="en-US" altLang="zh-CN" dirty="0"/>
          </a:p>
          <a:p>
            <a:pPr marL="0" indent="0">
              <a:buNone/>
            </a:pPr>
            <a:endParaRPr lang="zh-CN" altLang="en-US" dirty="0"/>
          </a:p>
          <a:p>
            <a:pPr marL="0" indent="0">
              <a:buNone/>
            </a:pPr>
            <a:endParaRPr lang="en-CN" dirty="0"/>
          </a:p>
        </p:txBody>
      </p:sp>
      <p:pic>
        <p:nvPicPr>
          <p:cNvPr id="7" name="Picture 6" descr="A screenshot of a computer program&#10;&#10;AI-generated content may be incorrect.">
            <a:extLst>
              <a:ext uri="{FF2B5EF4-FFF2-40B4-BE49-F238E27FC236}">
                <a16:creationId xmlns:a16="http://schemas.microsoft.com/office/drawing/2014/main" id="{1D69FB85-33D2-0EE4-0C76-2A7CBCFCD847}"/>
              </a:ext>
            </a:extLst>
          </p:cNvPr>
          <p:cNvPicPr>
            <a:picLocks noChangeAspect="1"/>
          </p:cNvPicPr>
          <p:nvPr/>
        </p:nvPicPr>
        <p:blipFill>
          <a:blip r:embed="rId2"/>
          <a:stretch>
            <a:fillRect/>
          </a:stretch>
        </p:blipFill>
        <p:spPr>
          <a:xfrm>
            <a:off x="6127295" y="1154997"/>
            <a:ext cx="5446532" cy="5299286"/>
          </a:xfrm>
          <a:prstGeom prst="rect">
            <a:avLst/>
          </a:prstGeom>
        </p:spPr>
      </p:pic>
    </p:spTree>
    <p:extLst>
      <p:ext uri="{BB962C8B-B14F-4D97-AF65-F5344CB8AC3E}">
        <p14:creationId xmlns:p14="http://schemas.microsoft.com/office/powerpoint/2010/main" val="1675135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58697D-3567-DDCE-940F-AC704817A7B5}"/>
              </a:ext>
            </a:extLst>
          </p:cNvPr>
          <p:cNvSpPr>
            <a:spLocks noGrp="1"/>
          </p:cNvSpPr>
          <p:nvPr>
            <p:ph idx="1"/>
          </p:nvPr>
        </p:nvSpPr>
        <p:spPr>
          <a:xfrm>
            <a:off x="1011716" y="1189822"/>
            <a:ext cx="4430617" cy="5210977"/>
          </a:xfrm>
        </p:spPr>
        <p:txBody>
          <a:bodyPr>
            <a:normAutofit fontScale="92500" lnSpcReduction="20000"/>
          </a:bodyPr>
          <a:lstStyle/>
          <a:p>
            <a:pPr marL="0" indent="0">
              <a:buNone/>
            </a:pPr>
            <a:r>
              <a:rPr lang="zh-CN" altLang="en-US" sz="3100" b="1" dirty="0"/>
              <a:t>构建方法：</a:t>
            </a:r>
            <a:endParaRPr lang="en-US" altLang="zh-CN" sz="3100" b="1" dirty="0"/>
          </a:p>
          <a:p>
            <a:pPr marL="0" indent="0">
              <a:buNone/>
            </a:pPr>
            <a:endParaRPr lang="en-US" altLang="zh-CN" dirty="0"/>
          </a:p>
          <a:p>
            <a:pPr marL="0" indent="0">
              <a:buNone/>
            </a:pPr>
            <a:r>
              <a:rPr lang="zh-CN" altLang="en-US" dirty="0"/>
              <a:t>爬到的数据经过清洗后保存为 </a:t>
            </a:r>
            <a:r>
              <a:rPr lang="en-US" dirty="0"/>
              <a:t>CSV </a:t>
            </a:r>
            <a:r>
              <a:rPr lang="zh-CN" altLang="en-US" dirty="0"/>
              <a:t>文件，再通过上传到</a:t>
            </a:r>
            <a:r>
              <a:rPr lang="en-US" altLang="zh-CN" dirty="0"/>
              <a:t>GitHub</a:t>
            </a:r>
            <a:r>
              <a:rPr lang="zh-CN" altLang="en-US" dirty="0"/>
              <a:t>上获取 </a:t>
            </a:r>
            <a:r>
              <a:rPr lang="en-US" altLang="zh-CN" dirty="0"/>
              <a:t>RAW</a:t>
            </a:r>
            <a:r>
              <a:rPr lang="zh-CN" altLang="en-US" dirty="0"/>
              <a:t>格式的</a:t>
            </a:r>
            <a:r>
              <a:rPr lang="en-US" altLang="zh-CN" dirty="0"/>
              <a:t>URL</a:t>
            </a:r>
            <a:r>
              <a:rPr lang="en-US" dirty="0"/>
              <a:t> </a:t>
            </a:r>
            <a:r>
              <a:rPr lang="en-US" dirty="0" err="1"/>
              <a:t>通过</a:t>
            </a:r>
            <a:r>
              <a:rPr lang="zh-CN" altLang="en-US" dirty="0"/>
              <a:t> </a:t>
            </a:r>
            <a:r>
              <a:rPr lang="en-US" dirty="0"/>
              <a:t>Cypher</a:t>
            </a:r>
            <a:r>
              <a:rPr lang="zh-CN" altLang="en-US" dirty="0"/>
              <a:t> </a:t>
            </a:r>
            <a:r>
              <a:rPr lang="en-US" dirty="0" err="1"/>
              <a:t>代码</a:t>
            </a:r>
            <a:r>
              <a:rPr lang="zh-CN" altLang="en-US" dirty="0"/>
              <a:t>导入 </a:t>
            </a:r>
            <a:r>
              <a:rPr lang="en-US" dirty="0"/>
              <a:t>Neo4j</a:t>
            </a:r>
            <a:r>
              <a:rPr lang="zh-CN" altLang="en-US" dirty="0"/>
              <a:t> </a:t>
            </a:r>
            <a:r>
              <a:rPr lang="en-US" altLang="zh-CN" dirty="0"/>
              <a:t>browser</a:t>
            </a:r>
            <a:r>
              <a:rPr lang="en-US" dirty="0"/>
              <a:t>。</a:t>
            </a:r>
          </a:p>
          <a:p>
            <a:pPr marL="0" indent="0">
              <a:buNone/>
            </a:pPr>
            <a:br>
              <a:rPr lang="en-US" dirty="0"/>
            </a:br>
            <a:r>
              <a:rPr lang="zh-CN" altLang="en-US" dirty="0"/>
              <a:t>在 </a:t>
            </a:r>
            <a:r>
              <a:rPr lang="en-US" dirty="0"/>
              <a:t>Neo4j </a:t>
            </a:r>
            <a:r>
              <a:rPr lang="zh-CN" altLang="en-US" dirty="0"/>
              <a:t>中，我们为每道菜创建 </a:t>
            </a:r>
            <a:r>
              <a:rPr lang="en-US" dirty="0"/>
              <a:t>Dish </a:t>
            </a:r>
            <a:r>
              <a:rPr lang="zh-CN" altLang="en-US" dirty="0"/>
              <a:t>节点，为口味创建 </a:t>
            </a:r>
            <a:r>
              <a:rPr lang="en-US" dirty="0"/>
              <a:t>Taste </a:t>
            </a:r>
            <a:r>
              <a:rPr lang="zh-CN" altLang="en-US" dirty="0"/>
              <a:t>节点，为原料创建 </a:t>
            </a:r>
            <a:r>
              <a:rPr lang="en-US" dirty="0"/>
              <a:t>Ingredient </a:t>
            </a:r>
            <a:r>
              <a:rPr lang="zh-CN" altLang="en-US" dirty="0"/>
              <a:t>节点，并以箭头建立三类核心关系：</a:t>
            </a:r>
          </a:p>
          <a:p>
            <a:pPr marL="0" indent="0">
              <a:buNone/>
            </a:pPr>
            <a:r>
              <a:rPr lang="en-US" altLang="zh-CN" b="1" dirty="0"/>
              <a:t>(</a:t>
            </a:r>
            <a:r>
              <a:rPr lang="en-US" b="1" dirty="0"/>
              <a:t>Dish) –[:HAS_TASTE]→ (Taste)</a:t>
            </a:r>
            <a:endParaRPr lang="en-US" dirty="0"/>
          </a:p>
          <a:p>
            <a:pPr marL="0" indent="0">
              <a:buNone/>
            </a:pPr>
            <a:r>
              <a:rPr lang="en-US" b="1" dirty="0"/>
              <a:t>(Dish) –[:HAS_INGREDIENT]→ (Ingredient)</a:t>
            </a:r>
            <a:endParaRPr lang="en-US" dirty="0"/>
          </a:p>
          <a:p>
            <a:pPr marL="0" indent="0">
              <a:buNone/>
            </a:pPr>
            <a:r>
              <a:rPr lang="zh-CN" altLang="en-US" b="1" dirty="0"/>
              <a:t>可选：加入 </a:t>
            </a:r>
            <a:r>
              <a:rPr lang="en-US" altLang="zh-CN" b="1" dirty="0"/>
              <a:t>(</a:t>
            </a:r>
            <a:r>
              <a:rPr lang="en-US" b="1" dirty="0"/>
              <a:t>Cuisine) –[:INCLUDES]→ (Dish)</a:t>
            </a:r>
          </a:p>
          <a:p>
            <a:pPr marL="0" indent="0">
              <a:buNone/>
            </a:pPr>
            <a:r>
              <a:rPr lang="zh-CN" altLang="en-US" dirty="0"/>
              <a:t>通过图谱结构，我们不仅可以看到菜品之间的共性，也能观察菜系的“味型标签”与“原料基因”。</a:t>
            </a:r>
          </a:p>
          <a:p>
            <a:pPr marL="0" indent="0">
              <a:buNone/>
            </a:pPr>
            <a:br>
              <a:rPr lang="en-US" dirty="0"/>
            </a:br>
            <a:endParaRPr lang="en-US" dirty="0"/>
          </a:p>
          <a:p>
            <a:endParaRPr lang="en-CN" dirty="0"/>
          </a:p>
        </p:txBody>
      </p:sp>
      <p:pic>
        <p:nvPicPr>
          <p:cNvPr id="6" name="Picture 5" descr="A screenshot of a computer&#10;&#10;AI-generated content may be incorrect.">
            <a:extLst>
              <a:ext uri="{FF2B5EF4-FFF2-40B4-BE49-F238E27FC236}">
                <a16:creationId xmlns:a16="http://schemas.microsoft.com/office/drawing/2014/main" id="{5F1C92C0-8871-E6E1-4717-B2AA521C26ED}"/>
              </a:ext>
            </a:extLst>
          </p:cNvPr>
          <p:cNvPicPr>
            <a:picLocks noChangeAspect="1"/>
          </p:cNvPicPr>
          <p:nvPr/>
        </p:nvPicPr>
        <p:blipFill>
          <a:blip r:embed="rId2"/>
          <a:stretch>
            <a:fillRect/>
          </a:stretch>
        </p:blipFill>
        <p:spPr>
          <a:xfrm>
            <a:off x="5442333" y="311753"/>
            <a:ext cx="6464746" cy="3117247"/>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2BF631F5-0017-3CA1-6879-55ADDEFD38EE}"/>
              </a:ext>
            </a:extLst>
          </p:cNvPr>
          <p:cNvPicPr>
            <a:picLocks noChangeAspect="1"/>
          </p:cNvPicPr>
          <p:nvPr/>
        </p:nvPicPr>
        <p:blipFill>
          <a:blip r:embed="rId3"/>
          <a:stretch>
            <a:fillRect/>
          </a:stretch>
        </p:blipFill>
        <p:spPr>
          <a:xfrm>
            <a:off x="5442333" y="3429000"/>
            <a:ext cx="6464746" cy="3197711"/>
          </a:xfrm>
          <a:prstGeom prst="rect">
            <a:avLst/>
          </a:prstGeom>
        </p:spPr>
      </p:pic>
    </p:spTree>
    <p:extLst>
      <p:ext uri="{BB962C8B-B14F-4D97-AF65-F5344CB8AC3E}">
        <p14:creationId xmlns:p14="http://schemas.microsoft.com/office/powerpoint/2010/main" val="4042478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62ED0-5F78-338C-3AC5-20820AC764FB}"/>
              </a:ext>
            </a:extLst>
          </p:cNvPr>
          <p:cNvSpPr>
            <a:spLocks noGrp="1"/>
          </p:cNvSpPr>
          <p:nvPr>
            <p:ph type="title"/>
          </p:nvPr>
        </p:nvSpPr>
        <p:spPr>
          <a:xfrm>
            <a:off x="951411" y="301070"/>
            <a:ext cx="10058400" cy="1371600"/>
          </a:xfrm>
        </p:spPr>
        <p:txBody>
          <a:bodyPr>
            <a:normAutofit fontScale="90000"/>
          </a:bodyPr>
          <a:lstStyle/>
          <a:p>
            <a:r>
              <a:rPr lang="en-CN" dirty="0"/>
              <a:t>三</a:t>
            </a:r>
            <a:r>
              <a:rPr lang="zh-CN" altLang="en-US" dirty="0"/>
              <a:t>，</a:t>
            </a:r>
            <a:r>
              <a:rPr lang="zh-CN" altLang="en-US" b="1" dirty="0"/>
              <a:t>图谱分析亮点</a:t>
            </a:r>
            <a:br>
              <a:rPr lang="zh-CN" altLang="en-US" b="1" dirty="0"/>
            </a:br>
            <a:endParaRPr lang="en-CN" dirty="0"/>
          </a:p>
        </p:txBody>
      </p:sp>
      <p:sp>
        <p:nvSpPr>
          <p:cNvPr id="3" name="Content Placeholder 2">
            <a:extLst>
              <a:ext uri="{FF2B5EF4-FFF2-40B4-BE49-F238E27FC236}">
                <a16:creationId xmlns:a16="http://schemas.microsoft.com/office/drawing/2014/main" id="{C8CC1869-C0C4-3C7A-CC33-7ECB6B063A93}"/>
              </a:ext>
            </a:extLst>
          </p:cNvPr>
          <p:cNvSpPr>
            <a:spLocks noGrp="1"/>
          </p:cNvSpPr>
          <p:nvPr>
            <p:ph idx="1"/>
          </p:nvPr>
        </p:nvSpPr>
        <p:spPr>
          <a:xfrm>
            <a:off x="720634" y="1079653"/>
            <a:ext cx="10289177" cy="5563518"/>
          </a:xfrm>
        </p:spPr>
        <p:txBody>
          <a:bodyPr>
            <a:normAutofit/>
          </a:bodyPr>
          <a:lstStyle/>
          <a:p>
            <a:pPr marL="0" indent="0">
              <a:buNone/>
            </a:pPr>
            <a:r>
              <a:rPr lang="en-US" dirty="0"/>
              <a:t>Neo4j </a:t>
            </a:r>
            <a:r>
              <a:rPr lang="zh-CN" altLang="en-US" dirty="0"/>
              <a:t>图谱让饮食文化从文字变成“可视化结构”。</a:t>
            </a:r>
          </a:p>
          <a:p>
            <a:pPr marL="0" indent="0">
              <a:buNone/>
            </a:pPr>
            <a:r>
              <a:rPr lang="zh-CN" altLang="en-US" dirty="0"/>
              <a:t>从图谱中，我们能观察到一些非常有意思的规律：</a:t>
            </a:r>
            <a:endParaRPr lang="en-US" altLang="zh-CN" dirty="0"/>
          </a:p>
          <a:p>
            <a:pPr marL="0" indent="0">
              <a:buNone/>
            </a:pPr>
            <a:endParaRPr lang="zh-CN" altLang="en-US" dirty="0"/>
          </a:p>
          <a:p>
            <a:pPr marL="0" indent="0">
              <a:buNone/>
            </a:pPr>
            <a:r>
              <a:rPr lang="zh-CN" altLang="en-US" b="1" dirty="0"/>
              <a:t>菜系的“味觉核心”异常清晰</a:t>
            </a:r>
            <a:endParaRPr lang="zh-CN" altLang="en-US" dirty="0"/>
          </a:p>
          <a:p>
            <a:pPr marL="0" indent="0">
              <a:buNone/>
            </a:pPr>
            <a:r>
              <a:rPr lang="zh-CN" altLang="en-US" dirty="0"/>
              <a:t>例如川菜以“麻辣”为中心聚集，但也出现了“微辣”“咸鲜”的意外分支，说明川菜实际上比刻板印象更丰富。</a:t>
            </a:r>
            <a:endParaRPr lang="en-US" altLang="zh-CN" dirty="0"/>
          </a:p>
          <a:p>
            <a:pPr marL="0" indent="0">
              <a:buNone/>
            </a:pPr>
            <a:endParaRPr lang="zh-CN" altLang="en-US" dirty="0"/>
          </a:p>
          <a:p>
            <a:pPr marL="0" indent="0">
              <a:buNone/>
            </a:pPr>
            <a:r>
              <a:rPr lang="zh-CN" altLang="en-US" b="1" dirty="0"/>
              <a:t>原料族群呈现强聚类结构</a:t>
            </a:r>
            <a:endParaRPr lang="zh-CN" altLang="en-US" dirty="0"/>
          </a:p>
          <a:p>
            <a:pPr marL="0" indent="0">
              <a:buNone/>
            </a:pPr>
            <a:r>
              <a:rPr lang="zh-CN" altLang="en-US" dirty="0"/>
              <a:t>如浙菜中“海鲜类原料”节点密度远高于陆生原料；徽菜则形成“山野原料簇”，与其地理文化完全匹配。</a:t>
            </a:r>
            <a:endParaRPr lang="en-US" altLang="zh-CN" dirty="0"/>
          </a:p>
          <a:p>
            <a:pPr marL="0" indent="0">
              <a:buNone/>
            </a:pPr>
            <a:endParaRPr lang="zh-CN" altLang="en-US" dirty="0"/>
          </a:p>
          <a:p>
            <a:pPr marL="0" indent="0">
              <a:buNone/>
            </a:pPr>
            <a:r>
              <a:rPr lang="zh-CN" altLang="en-US" b="1" dirty="0"/>
              <a:t>菜品之间出现跨菜系的“共味桥接”现象</a:t>
            </a:r>
            <a:endParaRPr lang="zh-CN" altLang="en-US" dirty="0"/>
          </a:p>
          <a:p>
            <a:pPr marL="0" indent="0">
              <a:buNone/>
            </a:pPr>
            <a:r>
              <a:rPr lang="zh-CN" altLang="en-US" dirty="0"/>
              <a:t>例如“咸鲜”口味在苏菜、浙菜、鲁菜之间形成稳定的共性结构，让我们看见区域文化之外的技术传承。</a:t>
            </a:r>
          </a:p>
          <a:p>
            <a:pPr marL="0" indent="0">
              <a:buNone/>
            </a:pPr>
            <a:r>
              <a:rPr lang="zh-CN" altLang="en-US" dirty="0"/>
              <a:t>这一图谱不仅能解释饮食文化，还能继续扩展到</a:t>
            </a:r>
            <a:r>
              <a:rPr lang="zh-CN" altLang="en-US" b="1" dirty="0"/>
              <a:t>风味研究、菜系推荐、</a:t>
            </a:r>
            <a:r>
              <a:rPr lang="en-US" b="1" dirty="0"/>
              <a:t>AI </a:t>
            </a:r>
            <a:r>
              <a:rPr lang="zh-CN" altLang="en-US" b="1" dirty="0"/>
              <a:t>菜谱生成</a:t>
            </a:r>
            <a:r>
              <a:rPr lang="zh-CN" altLang="en-US" dirty="0"/>
              <a:t>等更多应用。</a:t>
            </a:r>
          </a:p>
          <a:p>
            <a:endParaRPr lang="en-CN" dirty="0"/>
          </a:p>
        </p:txBody>
      </p:sp>
    </p:spTree>
    <p:extLst>
      <p:ext uri="{BB962C8B-B14F-4D97-AF65-F5344CB8AC3E}">
        <p14:creationId xmlns:p14="http://schemas.microsoft.com/office/powerpoint/2010/main" val="983902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93B62-F8BE-9BB3-4D0D-439B43465D29}"/>
              </a:ext>
            </a:extLst>
          </p:cNvPr>
          <p:cNvSpPr>
            <a:spLocks noGrp="1"/>
          </p:cNvSpPr>
          <p:nvPr>
            <p:ph type="title"/>
          </p:nvPr>
        </p:nvSpPr>
        <p:spPr>
          <a:xfrm>
            <a:off x="1066800" y="548999"/>
            <a:ext cx="10058400" cy="1371600"/>
          </a:xfrm>
        </p:spPr>
        <p:txBody>
          <a:bodyPr>
            <a:normAutofit fontScale="90000"/>
          </a:bodyPr>
          <a:lstStyle/>
          <a:p>
            <a:r>
              <a:rPr lang="zh-CN" altLang="en-US" b="1" dirty="0"/>
              <a:t>川菜知识图谱 </a:t>
            </a:r>
            <a:r>
              <a:rPr lang="en-US" altLang="zh-CN" b="1" dirty="0"/>
              <a:t>— </a:t>
            </a:r>
            <a:r>
              <a:rPr lang="zh-CN" altLang="en-US" b="1" dirty="0"/>
              <a:t>风味核心与原料体系</a:t>
            </a:r>
            <a:br>
              <a:rPr lang="zh-CN" altLang="en-US" b="1" dirty="0"/>
            </a:br>
            <a:endParaRPr lang="en-CN" dirty="0"/>
          </a:p>
        </p:txBody>
      </p:sp>
      <p:pic>
        <p:nvPicPr>
          <p:cNvPr id="4" name="Content Placeholder 3" descr="A diagram of a network&#10;&#10;AI-generated content may be incorrect.">
            <a:extLst>
              <a:ext uri="{FF2B5EF4-FFF2-40B4-BE49-F238E27FC236}">
                <a16:creationId xmlns:a16="http://schemas.microsoft.com/office/drawing/2014/main" id="{91800149-7A59-7790-B266-AE43C60DFF7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7680" y="1721208"/>
            <a:ext cx="7711440" cy="4679592"/>
          </a:xfrm>
          <a:prstGeom prst="rect">
            <a:avLst/>
          </a:prstGeom>
        </p:spPr>
      </p:pic>
      <p:pic>
        <p:nvPicPr>
          <p:cNvPr id="5" name="Picture 4" descr="A diagram of a network&#10;&#10;AI-generated content may be incorrect.">
            <a:extLst>
              <a:ext uri="{FF2B5EF4-FFF2-40B4-BE49-F238E27FC236}">
                <a16:creationId xmlns:a16="http://schemas.microsoft.com/office/drawing/2014/main" id="{1D5D6B22-6315-5216-5287-C691096ED2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9245" y="1410790"/>
            <a:ext cx="8022630" cy="4865862"/>
          </a:xfrm>
          <a:prstGeom prst="rect">
            <a:avLst/>
          </a:prstGeom>
        </p:spPr>
      </p:pic>
    </p:spTree>
    <p:extLst>
      <p:ext uri="{BB962C8B-B14F-4D97-AF65-F5344CB8AC3E}">
        <p14:creationId xmlns:p14="http://schemas.microsoft.com/office/powerpoint/2010/main" val="1081378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96D7D-2B84-0597-CE6C-5C810316FF65}"/>
              </a:ext>
            </a:extLst>
          </p:cNvPr>
          <p:cNvSpPr>
            <a:spLocks noGrp="1"/>
          </p:cNvSpPr>
          <p:nvPr>
            <p:ph type="title"/>
          </p:nvPr>
        </p:nvSpPr>
        <p:spPr/>
        <p:txBody>
          <a:bodyPr>
            <a:normAutofit fontScale="90000"/>
          </a:bodyPr>
          <a:lstStyle/>
          <a:p>
            <a:r>
              <a:rPr lang="zh-CN" altLang="en-US" b="1" dirty="0"/>
              <a:t>粤菜知识图谱 </a:t>
            </a:r>
            <a:r>
              <a:rPr lang="en-US" altLang="zh-CN" b="1" dirty="0"/>
              <a:t>— </a:t>
            </a:r>
            <a:r>
              <a:rPr lang="zh-CN" altLang="en-US" b="1" dirty="0"/>
              <a:t>清鲜主导与多元原料</a:t>
            </a:r>
            <a:br>
              <a:rPr lang="zh-CN" altLang="en-US" b="1" dirty="0"/>
            </a:br>
            <a:endParaRPr lang="en-CN" dirty="0"/>
          </a:p>
        </p:txBody>
      </p:sp>
      <p:pic>
        <p:nvPicPr>
          <p:cNvPr id="4" name="Content Placeholder 3" descr="A diagram of a network&#10;&#10;AI-generated content may be incorrect.">
            <a:extLst>
              <a:ext uri="{FF2B5EF4-FFF2-40B4-BE49-F238E27FC236}">
                <a16:creationId xmlns:a16="http://schemas.microsoft.com/office/drawing/2014/main" id="{4F70677D-C727-8A20-23FA-E0F1C1893DC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8898" y="1332534"/>
            <a:ext cx="7417525" cy="5029077"/>
          </a:xfrm>
          <a:prstGeom prst="rect">
            <a:avLst/>
          </a:prstGeom>
        </p:spPr>
      </p:pic>
      <p:pic>
        <p:nvPicPr>
          <p:cNvPr id="5" name="Picture 4">
            <a:extLst>
              <a:ext uri="{FF2B5EF4-FFF2-40B4-BE49-F238E27FC236}">
                <a16:creationId xmlns:a16="http://schemas.microsoft.com/office/drawing/2014/main" id="{512B2109-D152-0281-AF81-3415D836F4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9674" y="1244912"/>
            <a:ext cx="7565910" cy="5247327"/>
          </a:xfrm>
          <a:prstGeom prst="rect">
            <a:avLst/>
          </a:prstGeom>
        </p:spPr>
      </p:pic>
    </p:spTree>
    <p:extLst>
      <p:ext uri="{BB962C8B-B14F-4D97-AF65-F5344CB8AC3E}">
        <p14:creationId xmlns:p14="http://schemas.microsoft.com/office/powerpoint/2010/main" val="3880862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5CF1E-55A9-1393-D8B2-4396D37D186E}"/>
              </a:ext>
            </a:extLst>
          </p:cNvPr>
          <p:cNvSpPr>
            <a:spLocks noGrp="1"/>
          </p:cNvSpPr>
          <p:nvPr>
            <p:ph type="title"/>
          </p:nvPr>
        </p:nvSpPr>
        <p:spPr/>
        <p:txBody>
          <a:bodyPr>
            <a:normAutofit fontScale="90000"/>
          </a:bodyPr>
          <a:lstStyle/>
          <a:p>
            <a:r>
              <a:rPr lang="zh-CN" altLang="en-US" b="1" dirty="0"/>
              <a:t>湘菜知识图谱 </a:t>
            </a:r>
            <a:r>
              <a:rPr lang="en-US" altLang="zh-CN" b="1" dirty="0"/>
              <a:t>— </a:t>
            </a:r>
            <a:r>
              <a:rPr lang="zh-CN" altLang="en-US" b="1" dirty="0"/>
              <a:t>直爽辣度与腌香体系</a:t>
            </a:r>
            <a:br>
              <a:rPr lang="zh-CN" altLang="en-US" b="1" dirty="0"/>
            </a:br>
            <a:endParaRPr lang="en-CN" dirty="0"/>
          </a:p>
        </p:txBody>
      </p:sp>
      <p:pic>
        <p:nvPicPr>
          <p:cNvPr id="4" name="Content Placeholder 3" descr="A network of circles and lines&#10;&#10;AI-generated content may be incorrect.">
            <a:extLst>
              <a:ext uri="{FF2B5EF4-FFF2-40B4-BE49-F238E27FC236}">
                <a16:creationId xmlns:a16="http://schemas.microsoft.com/office/drawing/2014/main" id="{7A4C4988-3DF1-8A1B-724B-D21A629E202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3250" y="1625599"/>
            <a:ext cx="6614979" cy="4762138"/>
          </a:xfrm>
          <a:prstGeom prst="rect">
            <a:avLst/>
          </a:prstGeom>
        </p:spPr>
      </p:pic>
      <p:pic>
        <p:nvPicPr>
          <p:cNvPr id="5" name="Picture 4" descr="A diagram of a network&#10;&#10;AI-generated content may be incorrect.">
            <a:extLst>
              <a:ext uri="{FF2B5EF4-FFF2-40B4-BE49-F238E27FC236}">
                <a16:creationId xmlns:a16="http://schemas.microsoft.com/office/drawing/2014/main" id="{3A187B8C-7FF2-9559-1669-7D346B7583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6233" y="1456734"/>
            <a:ext cx="7333144" cy="4447677"/>
          </a:xfrm>
          <a:prstGeom prst="rect">
            <a:avLst/>
          </a:prstGeom>
        </p:spPr>
      </p:pic>
    </p:spTree>
    <p:extLst>
      <p:ext uri="{BB962C8B-B14F-4D97-AF65-F5344CB8AC3E}">
        <p14:creationId xmlns:p14="http://schemas.microsoft.com/office/powerpoint/2010/main" val="2100646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04C90-C89A-98C2-F308-65733EDB7432}"/>
              </a:ext>
            </a:extLst>
          </p:cNvPr>
          <p:cNvSpPr>
            <a:spLocks noGrp="1"/>
          </p:cNvSpPr>
          <p:nvPr>
            <p:ph type="title"/>
          </p:nvPr>
        </p:nvSpPr>
        <p:spPr/>
        <p:txBody>
          <a:bodyPr>
            <a:normAutofit fontScale="90000"/>
          </a:bodyPr>
          <a:lstStyle/>
          <a:p>
            <a:r>
              <a:rPr lang="zh-CN" altLang="en-US" b="1" dirty="0"/>
              <a:t>浙菜知识图谱 </a:t>
            </a:r>
            <a:r>
              <a:rPr lang="en-US" altLang="zh-CN" b="1" dirty="0"/>
              <a:t>— </a:t>
            </a:r>
            <a:r>
              <a:rPr lang="zh-CN" altLang="en-US" b="1" dirty="0"/>
              <a:t>清鲜柔美与水产结构</a:t>
            </a:r>
            <a:br>
              <a:rPr lang="zh-CN" altLang="en-US" b="1" dirty="0"/>
            </a:br>
            <a:endParaRPr lang="en-CN" dirty="0"/>
          </a:p>
        </p:txBody>
      </p:sp>
      <p:pic>
        <p:nvPicPr>
          <p:cNvPr id="4" name="Content Placeholder 3" descr="A diagram of a network&#10;&#10;AI-generated content may be incorrect.">
            <a:extLst>
              <a:ext uri="{FF2B5EF4-FFF2-40B4-BE49-F238E27FC236}">
                <a16:creationId xmlns:a16="http://schemas.microsoft.com/office/drawing/2014/main" id="{DAFF1D72-1540-0744-5600-560A4229D18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885" y="2014193"/>
            <a:ext cx="6270170" cy="4432046"/>
          </a:xfrm>
          <a:prstGeom prst="rect">
            <a:avLst/>
          </a:prstGeom>
        </p:spPr>
      </p:pic>
      <p:pic>
        <p:nvPicPr>
          <p:cNvPr id="5" name="Picture 4" descr="A diagram of a diagram&#10;&#10;AI-generated content may be incorrect.">
            <a:extLst>
              <a:ext uri="{FF2B5EF4-FFF2-40B4-BE49-F238E27FC236}">
                <a16:creationId xmlns:a16="http://schemas.microsoft.com/office/drawing/2014/main" id="{E644AB89-95FE-C085-BD76-C9966BC2A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1120" y="1535111"/>
            <a:ext cx="6320880" cy="4432045"/>
          </a:xfrm>
          <a:prstGeom prst="rect">
            <a:avLst/>
          </a:prstGeom>
        </p:spPr>
      </p:pic>
    </p:spTree>
    <p:extLst>
      <p:ext uri="{BB962C8B-B14F-4D97-AF65-F5344CB8AC3E}">
        <p14:creationId xmlns:p14="http://schemas.microsoft.com/office/powerpoint/2010/main" val="39567725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Savon</Template>
  <TotalTime>129</TotalTime>
  <Words>1984</Words>
  <Application>Microsoft Macintosh PowerPoint</Application>
  <PresentationFormat>Widescreen</PresentationFormat>
  <Paragraphs>135</Paragraphs>
  <Slides>22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FangSong</vt:lpstr>
      <vt:lpstr>Aptos</vt:lpstr>
      <vt:lpstr>Century Gothic</vt:lpstr>
      <vt:lpstr>Garamond</vt:lpstr>
      <vt:lpstr>Matura MT Script Capitals</vt:lpstr>
      <vt:lpstr>Savon</vt:lpstr>
      <vt:lpstr>八大菜系口味--原料知识图谱构建</vt:lpstr>
      <vt:lpstr>一 ，项目背景与目标</vt:lpstr>
      <vt:lpstr>二，数据来源与构建方法 </vt:lpstr>
      <vt:lpstr>PowerPoint Presentation</vt:lpstr>
      <vt:lpstr>三，图谱分析亮点 </vt:lpstr>
      <vt:lpstr>川菜知识图谱 — 风味核心与原料体系 </vt:lpstr>
      <vt:lpstr>粤菜知识图谱 — 清鲜主导与多元原料 </vt:lpstr>
      <vt:lpstr>湘菜知识图谱 — 直爽辣度与腌香体系 </vt:lpstr>
      <vt:lpstr>浙菜知识图谱 — 清鲜柔美与水产结构 </vt:lpstr>
      <vt:lpstr>鲁菜知识图谱 — 咸鲜技法与海陆兼具 </vt:lpstr>
      <vt:lpstr>苏菜知识图谱 — 精细技法与浓淡适中 </vt:lpstr>
      <vt:lpstr>徽菜知识图谱 — 山野气息与原料重香 </vt:lpstr>
      <vt:lpstr>闽菜知识图谱 — 酸甜与海味并存 </vt:lpstr>
      <vt:lpstr>交叉知识图谱</vt:lpstr>
      <vt:lpstr> 常识性结论（风味与地域符合预期）  基于八大菜系的知识图谱，我们可以看到一些与传统认知一致的饮食规律，这些规律在数据结构中被进一步量化和可视化。整体可归纳为三条主轴：  </vt:lpstr>
      <vt:lpstr>PowerPoint Presentation</vt:lpstr>
      <vt:lpstr>反常识性结论 </vt:lpstr>
      <vt:lpstr>PowerPoint Presentation</vt:lpstr>
      <vt:lpstr>PowerPoint Presentation</vt:lpstr>
      <vt:lpstr>创新菜品结合AI生成</vt:lpstr>
      <vt:lpstr>结语：以图谱重读八大菜系 </vt:lpstr>
      <vt:lpstr>Thanks for your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jack swift</dc:creator>
  <cp:lastModifiedBy>jack swift</cp:lastModifiedBy>
  <cp:revision>6</cp:revision>
  <dcterms:created xsi:type="dcterms:W3CDTF">2025-12-02T06:41:01Z</dcterms:created>
  <dcterms:modified xsi:type="dcterms:W3CDTF">2025-12-05T08:09:38Z</dcterms:modified>
</cp:coreProperties>
</file>